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50" r:id="rId4"/>
    <p:sldMasterId id="2147483719" r:id="rId5"/>
    <p:sldMasterId id="2147483702" r:id="rId6"/>
    <p:sldMasterId id="2147483704" r:id="rId7"/>
  </p:sldMasterIdLst>
  <p:notesMasterIdLst>
    <p:notesMasterId r:id="rId42"/>
  </p:notesMasterIdLst>
  <p:sldIdLst>
    <p:sldId id="482" r:id="rId8"/>
    <p:sldId id="447" r:id="rId9"/>
    <p:sldId id="446" r:id="rId10"/>
    <p:sldId id="457" r:id="rId11"/>
    <p:sldId id="455" r:id="rId12"/>
    <p:sldId id="448" r:id="rId13"/>
    <p:sldId id="420" r:id="rId14"/>
    <p:sldId id="421" r:id="rId15"/>
    <p:sldId id="474" r:id="rId16"/>
    <p:sldId id="475" r:id="rId17"/>
    <p:sldId id="476" r:id="rId18"/>
    <p:sldId id="477" r:id="rId19"/>
    <p:sldId id="473" r:id="rId20"/>
    <p:sldId id="478" r:id="rId21"/>
    <p:sldId id="419" r:id="rId22"/>
    <p:sldId id="341" r:id="rId23"/>
    <p:sldId id="390" r:id="rId24"/>
    <p:sldId id="479" r:id="rId25"/>
    <p:sldId id="422" r:id="rId26"/>
    <p:sldId id="459" r:id="rId27"/>
    <p:sldId id="339" r:id="rId28"/>
    <p:sldId id="337" r:id="rId29"/>
    <p:sldId id="433" r:id="rId30"/>
    <p:sldId id="434" r:id="rId31"/>
    <p:sldId id="413" r:id="rId32"/>
    <p:sldId id="380" r:id="rId33"/>
    <p:sldId id="442" r:id="rId34"/>
    <p:sldId id="460" r:id="rId35"/>
    <p:sldId id="440" r:id="rId36"/>
    <p:sldId id="472" r:id="rId37"/>
    <p:sldId id="480" r:id="rId38"/>
    <p:sldId id="432" r:id="rId39"/>
    <p:sldId id="429" r:id="rId40"/>
    <p:sldId id="310" r:id="rId41"/>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051" autoAdjust="0"/>
    <p:restoredTop sz="77351"/>
  </p:normalViewPr>
  <p:slideViewPr>
    <p:cSldViewPr>
      <p:cViewPr varScale="1">
        <p:scale>
          <a:sx n="53" d="100"/>
          <a:sy n="53" d="100"/>
        </p:scale>
        <p:origin x="524"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614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C41329A-7CD4-4E57-9045-9AF1F24C06D1}" type="slidenum">
              <a:rPr lang="en-GB" altLang="en-US"/>
              <a:pPr/>
              <a:t>1</a:t>
            </a:fld>
            <a:endParaRPr lang="en-GB" altLang="en-US"/>
          </a:p>
        </p:txBody>
      </p:sp>
    </p:spTree>
    <p:extLst>
      <p:ext uri="{BB962C8B-B14F-4D97-AF65-F5344CB8AC3E}">
        <p14:creationId xmlns:p14="http://schemas.microsoft.com/office/powerpoint/2010/main" val="2003516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88432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usually teach four new sounds a week and have a review lesson on a Friday. You will get a list of the sounds that we are learning to have at home. This will help you with formation and pronunciation.  </a:t>
            </a:r>
          </a:p>
        </p:txBody>
      </p:sp>
    </p:spTree>
    <p:extLst>
      <p:ext uri="{BB962C8B-B14F-4D97-AF65-F5344CB8AC3E}">
        <p14:creationId xmlns:p14="http://schemas.microsoft.com/office/powerpoint/2010/main" val="2481167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will work our way through the whole Little </a:t>
            </a:r>
            <a:r>
              <a:rPr lang="en-US" i="1" dirty="0" err="1"/>
              <a:t>Wandle</a:t>
            </a:r>
            <a:r>
              <a:rPr lang="en-US" i="1" dirty="0"/>
              <a:t> </a:t>
            </a:r>
            <a:r>
              <a:rPr lang="en-US" i="1" dirty="0" err="1"/>
              <a:t>Programme</a:t>
            </a:r>
            <a:r>
              <a:rPr lang="en-US" i="1" dirty="0"/>
              <a:t> until your child can read fluently.</a:t>
            </a:r>
          </a:p>
        </p:txBody>
      </p:sp>
    </p:spTree>
    <p:extLst>
      <p:ext uri="{BB962C8B-B14F-4D97-AF65-F5344CB8AC3E}">
        <p14:creationId xmlns:p14="http://schemas.microsoft.com/office/powerpoint/2010/main" val="1964539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There are specific resources for the Little </a:t>
            </a:r>
            <a:r>
              <a:rPr lang="en-US" i="1" dirty="0" err="1"/>
              <a:t>Wandle</a:t>
            </a:r>
            <a:r>
              <a:rPr lang="en-US" i="1" dirty="0"/>
              <a:t> </a:t>
            </a:r>
            <a:r>
              <a:rPr lang="en-US" i="1" dirty="0" err="1"/>
              <a:t>Programme</a:t>
            </a:r>
            <a:r>
              <a:rPr lang="en-US" i="1" dirty="0"/>
              <a:t> which the children will be very familiar with. Each sound that we teach to begin with has either a mnemonic (like the astronaut that you can see here) or a phrase like boing-boing for ‘oi’. This helps the children </a:t>
            </a:r>
            <a:r>
              <a:rPr lang="en-US" i="1" dirty="0" err="1"/>
              <a:t>recognise</a:t>
            </a:r>
            <a:r>
              <a:rPr lang="en-US" i="1" dirty="0"/>
              <a:t> and remember the graphemes. Every time we teach a new sound, we also read words during the phonics lesson that contain that new sound so that the children </a:t>
            </a:r>
            <a:r>
              <a:rPr lang="en-US" i="1" dirty="0" err="1"/>
              <a:t>practise</a:t>
            </a:r>
            <a:r>
              <a:rPr lang="en-US" i="1" dirty="0"/>
              <a:t> what they have learned. We then go on to reading a sentence containing some of those words. We have displays in the classroom and on the tables to support the children throughout the day. </a:t>
            </a:r>
          </a:p>
        </p:txBody>
      </p:sp>
    </p:spTree>
    <p:extLst>
      <p:ext uri="{BB962C8B-B14F-4D97-AF65-F5344CB8AC3E}">
        <p14:creationId xmlns:p14="http://schemas.microsoft.com/office/powerpoint/2010/main" val="3896949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47746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is really important that you pronounce the sounds correctly at home if you are supporting your child. These videos are on the website for you to refer to and if you are unsure, please ask your child’s teacher.</a:t>
            </a:r>
          </a:p>
          <a:p>
            <a:endParaRPr lang="en-US" dirty="0"/>
          </a:p>
          <a:p>
            <a:r>
              <a:rPr lang="en-US" dirty="0"/>
              <a:t>Show the parents where to access the videos on the website and play them! </a:t>
            </a:r>
            <a:br>
              <a:rPr lang="en-US" dirty="0"/>
            </a:br>
            <a:r>
              <a:rPr lang="en-US" dirty="0"/>
              <a:t/>
            </a:r>
            <a:br>
              <a:rPr lang="en-US" dirty="0"/>
            </a:br>
            <a:r>
              <a:rPr lang="en-US" dirty="0"/>
              <a:t>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This is an example of what the children learn in Year 1.</a:t>
            </a:r>
          </a:p>
          <a:p>
            <a:endParaRPr lang="en-US" i="1" dirty="0"/>
          </a:p>
          <a:p>
            <a:r>
              <a:rPr lang="en-US" i="1" dirty="0"/>
              <a:t>Children learn that there are graphemes that can have different sounds and sounds that can be made with different letters. </a:t>
            </a:r>
          </a:p>
          <a:p>
            <a:endParaRPr lang="en-US" dirty="0"/>
          </a:p>
          <a:p>
            <a:r>
              <a:rPr lang="en-US" dirty="0"/>
              <a:t>Use the backs and fronts of Phase 5 cards to show ‘</a:t>
            </a:r>
            <a:r>
              <a:rPr lang="en-US" dirty="0" err="1"/>
              <a:t>ea</a:t>
            </a:r>
            <a:r>
              <a:rPr lang="en-US" dirty="0"/>
              <a:t>’ and ‘ow’.</a:t>
            </a:r>
          </a:p>
          <a:p>
            <a:endParaRPr lang="en-US" dirty="0"/>
          </a:p>
        </p:txBody>
      </p:sp>
    </p:spTree>
    <p:extLst>
      <p:ext uri="{BB962C8B-B14F-4D97-AF65-F5344CB8AC3E}">
        <p14:creationId xmlns:p14="http://schemas.microsoft.com/office/powerpoint/2010/main" val="3328170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2561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a look at this video on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84161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 the process on a flipchart for the parents </a:t>
            </a:r>
            <a:r>
              <a:rPr lang="en-US"/>
              <a:t>to see.</a:t>
            </a:r>
            <a:endParaRPr lang="en-US" dirty="0"/>
          </a:p>
        </p:txBody>
      </p:sp>
    </p:spTree>
    <p:extLst>
      <p:ext uri="{BB962C8B-B14F-4D97-AF65-F5344CB8AC3E}">
        <p14:creationId xmlns:p14="http://schemas.microsoft.com/office/powerpoint/2010/main" val="4022871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 children read the same book </a:t>
            </a:r>
            <a:r>
              <a:rPr lang="en-US" i="1" dirty="0" smtClean="0"/>
              <a:t>at least twice in </a:t>
            </a:r>
            <a:r>
              <a:rPr lang="en-US" i="1" dirty="0"/>
              <a:t>a week. The first time we work on decoding (sounding out) the words, the second time we work on prosody which is reading with expression – making the book sound more interesting with our story-teller voice or our David Attenborough voice – </a:t>
            </a:r>
            <a:r>
              <a:rPr lang="en-US" i="1" dirty="0" smtClean="0"/>
              <a:t>during both sessions we are checking the children’s understanding through questioning and discussion.</a:t>
            </a:r>
            <a:r>
              <a:rPr lang="en-US" i="1" baseline="0" dirty="0" smtClean="0"/>
              <a:t> </a:t>
            </a:r>
            <a:r>
              <a:rPr lang="en-US" i="1" dirty="0" smtClean="0"/>
              <a:t>We </a:t>
            </a:r>
            <a:r>
              <a:rPr lang="en-US" i="1" dirty="0"/>
              <a:t>read the books </a:t>
            </a:r>
            <a:r>
              <a:rPr lang="en-US" i="1" dirty="0" smtClean="0"/>
              <a:t>often </a:t>
            </a:r>
            <a:r>
              <a:rPr lang="en-US" i="1" dirty="0"/>
              <a:t>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assess your child every six weeks to check progress. Any child who needs extra support has daily keep-up sessions planned for them.</a:t>
            </a:r>
          </a:p>
        </p:txBody>
      </p:sp>
    </p:spTree>
    <p:extLst>
      <p:ext uri="{BB962C8B-B14F-4D97-AF65-F5344CB8AC3E}">
        <p14:creationId xmlns:p14="http://schemas.microsoft.com/office/powerpoint/2010/main" val="3699818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33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i="1" dirty="0"/>
              <a:t>Celebrate child’s success at school, make time for reading at home!</a:t>
            </a:r>
          </a:p>
        </p:txBody>
      </p:sp>
    </p:spTree>
    <p:extLst>
      <p:ext uri="{BB962C8B-B14F-4D97-AF65-F5344CB8AC3E}">
        <p14:creationId xmlns:p14="http://schemas.microsoft.com/office/powerpoint/2010/main" val="3269180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As well as the ‘learning to read’ book that your child will bring home they will also bring home a book for sharing with you. This book is SO important. This is how we are going to give them the WILL to read. 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0594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33397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653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Just think about how many times you have already read things today. It really is a vital skill.</a:t>
            </a:r>
          </a:p>
        </p:txBody>
      </p:sp>
    </p:spTree>
    <p:extLst>
      <p:ext uri="{BB962C8B-B14F-4D97-AF65-F5344CB8AC3E}">
        <p14:creationId xmlns:p14="http://schemas.microsoft.com/office/powerpoint/2010/main" val="95598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639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22206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sounds complicated but it really isn’t!</a:t>
            </a:r>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Some children learn to blend really quickly, and others take a little longer. If your child is finding it difficult, ask your child’s teacher for ways to help at home – playing blending games at home is so helpful!</a:t>
            </a:r>
          </a:p>
          <a:p>
            <a:r>
              <a:rPr lang="en-US" dirty="0"/>
              <a:t/>
            </a:r>
            <a:br>
              <a:rPr lang="en-US" dirty="0"/>
            </a:br>
            <a:r>
              <a:rPr lang="en-US" dirty="0"/>
              <a:t>Show parents this video from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353104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Explain what each word means – use our glossary to help: https://</a:t>
            </a:r>
            <a:r>
              <a:rPr lang="en-US" dirty="0" err="1"/>
              <a:t>www.littlewandlelettersandsounds.org.uk</a:t>
            </a:r>
            <a:r>
              <a:rPr lang="en-US" dirty="0"/>
              <a:t>/resources/my-letters-and-sounds/getting-started/</a:t>
            </a:r>
          </a:p>
          <a:p>
            <a:endParaRPr lang="en-US" dirty="0"/>
          </a:p>
        </p:txBody>
      </p:sp>
    </p:spTree>
    <p:extLst>
      <p:ext uri="{BB962C8B-B14F-4D97-AF65-F5344CB8AC3E}">
        <p14:creationId xmlns:p14="http://schemas.microsoft.com/office/powerpoint/2010/main" val="985361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40788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ZtjFIvA_fs"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youtu.be/DvOuc7cWXxc" TargetMode="External"/><Relationship Id="rId5" Type="http://schemas.openxmlformats.org/officeDocument/2006/relationships/hyperlink" Target="https://youtu.be/qDu3JAjf-U0" TargetMode="Externa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ideo" Target="https://www.youtube.com/embed/3C1KTDag0ZA" TargetMode="External"/><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0.tiff"/><Relationship Id="rId4" Type="http://schemas.openxmlformats.org/officeDocument/2006/relationships/image" Target="../media/image29.tiff"/></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4.tiff"/><Relationship Id="rId5" Type="http://schemas.openxmlformats.org/officeDocument/2006/relationships/image" Target="../media/image33.tiff"/><Relationship Id="rId4" Type="http://schemas.openxmlformats.org/officeDocument/2006/relationships/image" Target="../media/image32.tiff"/></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tiff"/><Relationship Id="rId7" Type="http://schemas.openxmlformats.org/officeDocument/2006/relationships/image" Target="../media/image41.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39.png"/><Relationship Id="rId4" Type="http://schemas.openxmlformats.org/officeDocument/2006/relationships/image" Target="../media/image38.tiff"/></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9.tiff"/></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ideo" Target="https://www.youtube.com/embed/IL5YUCPyC5I?feature=oembed"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4475" y="357188"/>
            <a:ext cx="4083050"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3"/>
          <p:cNvSpPr txBox="1">
            <a:spLocks noChangeArrowheads="1"/>
          </p:cNvSpPr>
          <p:nvPr/>
        </p:nvSpPr>
        <p:spPr bwMode="auto">
          <a:xfrm>
            <a:off x="3263900" y="4562475"/>
            <a:ext cx="5664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2400" dirty="0">
                <a:latin typeface="+mj-lt"/>
              </a:rPr>
              <a:t>EYFS Phonics and Reading meeting </a:t>
            </a:r>
          </a:p>
          <a:p>
            <a:pPr algn="ctr">
              <a:lnSpc>
                <a:spcPct val="100000"/>
              </a:lnSpc>
              <a:spcBef>
                <a:spcPct val="0"/>
              </a:spcBef>
              <a:buFontTx/>
              <a:buNone/>
            </a:pPr>
            <a:endParaRPr lang="en-GB" altLang="en-US" sz="2400" dirty="0">
              <a:latin typeface="+mj-lt"/>
            </a:endParaRPr>
          </a:p>
          <a:p>
            <a:pPr algn="ctr">
              <a:lnSpc>
                <a:spcPct val="100000"/>
              </a:lnSpc>
              <a:spcBef>
                <a:spcPct val="0"/>
              </a:spcBef>
              <a:buFontTx/>
              <a:buNone/>
            </a:pPr>
            <a:r>
              <a:rPr lang="en-GB" altLang="en-US" sz="2400" dirty="0">
                <a:latin typeface="+mj-lt"/>
              </a:rPr>
              <a:t>Friday 4</a:t>
            </a:r>
            <a:r>
              <a:rPr lang="en-GB" altLang="en-US" sz="2400" baseline="30000" dirty="0">
                <a:latin typeface="+mj-lt"/>
              </a:rPr>
              <a:t>th</a:t>
            </a:r>
            <a:r>
              <a:rPr lang="en-GB" altLang="en-US" sz="2400" dirty="0">
                <a:latin typeface="+mj-lt"/>
              </a:rPr>
              <a:t> October 2024</a:t>
            </a:r>
          </a:p>
          <a:p>
            <a:pPr algn="ctr">
              <a:lnSpc>
                <a:spcPct val="100000"/>
              </a:lnSpc>
              <a:spcBef>
                <a:spcPct val="0"/>
              </a:spcBef>
              <a:buFontTx/>
              <a:buNone/>
            </a:pPr>
            <a:endParaRPr lang="en-GB" altLang="en-US" sz="2400" dirty="0">
              <a:latin typeface="+mj-lt"/>
            </a:endParaRPr>
          </a:p>
          <a:p>
            <a:pPr algn="ctr">
              <a:lnSpc>
                <a:spcPct val="100000"/>
              </a:lnSpc>
              <a:spcBef>
                <a:spcPct val="0"/>
              </a:spcBef>
              <a:buFontTx/>
              <a:buNone/>
            </a:pPr>
            <a:r>
              <a:rPr lang="en-GB" altLang="en-US" sz="2400" dirty="0">
                <a:latin typeface="+mj-lt"/>
              </a:rPr>
              <a:t>Mrs Toynbee and the EYFS Team</a:t>
            </a:r>
          </a:p>
        </p:txBody>
      </p:sp>
    </p:spTree>
    <p:extLst>
      <p:ext uri="{BB962C8B-B14F-4D97-AF65-F5344CB8AC3E}">
        <p14:creationId xmlns:p14="http://schemas.microsoft.com/office/powerpoint/2010/main" val="27936122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5A96B2-B890-4074-8142-BAB2CABBC47A}"/>
              </a:ext>
            </a:extLst>
          </p:cNvPr>
          <p:cNvSpPr>
            <a:spLocks noGrp="1"/>
          </p:cNvSpPr>
          <p:nvPr>
            <p:ph type="body" sz="quarter" idx="10"/>
          </p:nvPr>
        </p:nvSpPr>
        <p:spPr>
          <a:xfrm>
            <a:off x="623392" y="1052736"/>
            <a:ext cx="9361040" cy="4392488"/>
          </a:xfrm>
        </p:spPr>
        <p:txBody>
          <a:bodyPr/>
          <a:lstStyle/>
          <a:p>
            <a:pPr marL="0" indent="0">
              <a:buNone/>
            </a:pPr>
            <a:r>
              <a:rPr lang="en-GB" dirty="0">
                <a:latin typeface="Letter-join Print Plus 4" panose="02000805000000020003" pitchFamily="50" charset="0"/>
              </a:rPr>
              <a:t>Trigraph</a:t>
            </a:r>
          </a:p>
          <a:p>
            <a:pPr marL="0" indent="0">
              <a:buNone/>
            </a:pPr>
            <a:r>
              <a:rPr lang="en-GB" dirty="0">
                <a:latin typeface="Letter-join Print Plus 4" panose="02000805000000020003" pitchFamily="50" charset="0"/>
              </a:rPr>
              <a:t>A grapheme using three letters to represent one phoneme. With children, we frequently reinforce it with the mantra ‘three letters, one sound’</a:t>
            </a:r>
          </a:p>
        </p:txBody>
      </p:sp>
      <p:cxnSp>
        <p:nvCxnSpPr>
          <p:cNvPr id="7" name="Straight Connector 6">
            <a:extLst>
              <a:ext uri="{FF2B5EF4-FFF2-40B4-BE49-F238E27FC236}">
                <a16:creationId xmlns:a16="http://schemas.microsoft.com/office/drawing/2014/main" id="{69FBAA2A-06D7-470E-8A5B-8DBC6F94120A}"/>
              </a:ext>
            </a:extLst>
          </p:cNvPr>
          <p:cNvCxnSpPr>
            <a:cxnSpLocks/>
          </p:cNvCxnSpPr>
          <p:nvPr/>
        </p:nvCxnSpPr>
        <p:spPr>
          <a:xfrm>
            <a:off x="407368" y="3789040"/>
            <a:ext cx="108012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41099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64B6CC-BE0D-4AEB-A6BE-F71AFC41E011}"/>
              </a:ext>
            </a:extLst>
          </p:cNvPr>
          <p:cNvSpPr/>
          <p:nvPr/>
        </p:nvSpPr>
        <p:spPr>
          <a:xfrm>
            <a:off x="6477811" y="1412776"/>
            <a:ext cx="5040560" cy="4401205"/>
          </a:xfrm>
          <a:prstGeom prst="rect">
            <a:avLst/>
          </a:prstGeom>
        </p:spPr>
        <p:txBody>
          <a:bodyPr wrap="square">
            <a:spAutoFit/>
          </a:bodyPr>
          <a:lstStyle/>
          <a:p>
            <a:r>
              <a:rPr lang="en-GB" sz="2800" dirty="0">
                <a:latin typeface="Letter-join Print Plus 4" panose="02000805000000020003" pitchFamily="50" charset="0"/>
              </a:rPr>
              <a:t>Blending</a:t>
            </a:r>
          </a:p>
          <a:p>
            <a:r>
              <a:rPr lang="en-GB" sz="2800" dirty="0">
                <a:latin typeface="Letter-join Print Plus 4" panose="02000805000000020003" pitchFamily="50" charset="0"/>
              </a:rPr>
              <a:t>To combine individual phonemes into a whole word, working all the way through from left to right. Once the GPCs involved have been learned, blending is the key process involved in reading words effectively. It is a skill that needs extensive practice. </a:t>
            </a:r>
          </a:p>
        </p:txBody>
      </p:sp>
      <p:sp>
        <p:nvSpPr>
          <p:cNvPr id="6" name="Rectangle 5">
            <a:extLst>
              <a:ext uri="{FF2B5EF4-FFF2-40B4-BE49-F238E27FC236}">
                <a16:creationId xmlns:a16="http://schemas.microsoft.com/office/drawing/2014/main" id="{4C090A17-8B84-4030-B004-093DC090954F}"/>
              </a:ext>
            </a:extLst>
          </p:cNvPr>
          <p:cNvSpPr/>
          <p:nvPr/>
        </p:nvSpPr>
        <p:spPr>
          <a:xfrm>
            <a:off x="263352" y="1448070"/>
            <a:ext cx="6096000" cy="3108543"/>
          </a:xfrm>
          <a:prstGeom prst="rect">
            <a:avLst/>
          </a:prstGeom>
        </p:spPr>
        <p:txBody>
          <a:bodyPr>
            <a:spAutoFit/>
          </a:bodyPr>
          <a:lstStyle/>
          <a:p>
            <a:r>
              <a:rPr lang="en-GB" sz="2800" dirty="0">
                <a:latin typeface="Letter-join Print Plus 4" panose="02000805000000020003" pitchFamily="50" charset="0"/>
              </a:rPr>
              <a:t>Segmenting</a:t>
            </a:r>
          </a:p>
          <a:p>
            <a:r>
              <a:rPr lang="en-GB" sz="2800" dirty="0">
                <a:latin typeface="Letter-join Print Plus 4" panose="02000805000000020003" pitchFamily="50" charset="0"/>
              </a:rPr>
              <a:t>To identify each of the individual phonemes in a word, working all the way through from left to right. This is an important first stage of writing (spelling) a word but needs to be practised orally first.</a:t>
            </a:r>
          </a:p>
        </p:txBody>
      </p:sp>
      <p:cxnSp>
        <p:nvCxnSpPr>
          <p:cNvPr id="7" name="Straight Connector 6">
            <a:extLst>
              <a:ext uri="{FF2B5EF4-FFF2-40B4-BE49-F238E27FC236}">
                <a16:creationId xmlns:a16="http://schemas.microsoft.com/office/drawing/2014/main" id="{451038D6-BFA5-4809-BD52-B7977DCB540D}"/>
              </a:ext>
            </a:extLst>
          </p:cNvPr>
          <p:cNvCxnSpPr/>
          <p:nvPr/>
        </p:nvCxnSpPr>
        <p:spPr>
          <a:xfrm>
            <a:off x="6329197" y="130324"/>
            <a:ext cx="0" cy="6597352"/>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09479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1847C6-91D5-442D-A985-8DBB8155B1FA}"/>
              </a:ext>
            </a:extLst>
          </p:cNvPr>
          <p:cNvSpPr>
            <a:spLocks noGrp="1"/>
          </p:cNvSpPr>
          <p:nvPr>
            <p:ph type="body" sz="quarter" idx="10"/>
          </p:nvPr>
        </p:nvSpPr>
        <p:spPr/>
        <p:txBody>
          <a:bodyPr/>
          <a:lstStyle/>
          <a:p>
            <a:endParaRPr lang="en-GB"/>
          </a:p>
        </p:txBody>
      </p:sp>
      <p:sp>
        <p:nvSpPr>
          <p:cNvPr id="3" name="Title 2">
            <a:extLst>
              <a:ext uri="{FF2B5EF4-FFF2-40B4-BE49-F238E27FC236}">
                <a16:creationId xmlns:a16="http://schemas.microsoft.com/office/drawing/2014/main" id="{D5177453-D3C6-4A06-B677-91B40F8C0150}"/>
              </a:ext>
            </a:extLst>
          </p:cNvPr>
          <p:cNvSpPr>
            <a:spLocks noGrp="1"/>
          </p:cNvSpPr>
          <p:nvPr>
            <p:ph type="title"/>
          </p:nvPr>
        </p:nvSpPr>
        <p:spPr>
          <a:xfrm>
            <a:off x="7136697" y="2420888"/>
            <a:ext cx="3816424" cy="1849085"/>
          </a:xfrm>
        </p:spPr>
        <p:txBody>
          <a:bodyPr/>
          <a:lstStyle/>
          <a:p>
            <a:r>
              <a:rPr lang="en-GB" dirty="0"/>
              <a:t>Take a look through the Little </a:t>
            </a:r>
            <a:r>
              <a:rPr lang="en-GB" dirty="0" err="1"/>
              <a:t>Wandle</a:t>
            </a:r>
            <a:r>
              <a:rPr lang="en-GB" dirty="0"/>
              <a:t> glossary!</a:t>
            </a:r>
          </a:p>
        </p:txBody>
      </p:sp>
      <p:pic>
        <p:nvPicPr>
          <p:cNvPr id="5" name="Picture 4">
            <a:extLst>
              <a:ext uri="{FF2B5EF4-FFF2-40B4-BE49-F238E27FC236}">
                <a16:creationId xmlns:a16="http://schemas.microsoft.com/office/drawing/2014/main" id="{39A035D8-C43D-485F-9F37-C320C657BB39}"/>
              </a:ext>
            </a:extLst>
          </p:cNvPr>
          <p:cNvPicPr>
            <a:picLocks noChangeAspect="1"/>
          </p:cNvPicPr>
          <p:nvPr/>
        </p:nvPicPr>
        <p:blipFill>
          <a:blip r:embed="rId2"/>
          <a:stretch>
            <a:fillRect/>
          </a:stretch>
        </p:blipFill>
        <p:spPr>
          <a:xfrm>
            <a:off x="113052" y="0"/>
            <a:ext cx="6657321" cy="6858000"/>
          </a:xfrm>
          <a:prstGeom prst="rect">
            <a:avLst/>
          </a:prstGeom>
        </p:spPr>
      </p:pic>
    </p:spTree>
    <p:extLst>
      <p:ext uri="{BB962C8B-B14F-4D97-AF65-F5344CB8AC3E}">
        <p14:creationId xmlns:p14="http://schemas.microsoft.com/office/powerpoint/2010/main" val="1979850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F2D74F-CB2D-4249-82BE-CC1A7725E683}"/>
              </a:ext>
            </a:extLst>
          </p:cNvPr>
          <p:cNvPicPr>
            <a:picLocks noChangeAspect="1"/>
          </p:cNvPicPr>
          <p:nvPr/>
        </p:nvPicPr>
        <p:blipFill>
          <a:blip r:embed="rId3"/>
          <a:stretch>
            <a:fillRect/>
          </a:stretch>
        </p:blipFill>
        <p:spPr>
          <a:xfrm>
            <a:off x="263352" y="0"/>
            <a:ext cx="9799192" cy="6858000"/>
          </a:xfrm>
          <a:prstGeom prst="rect">
            <a:avLst/>
          </a:prstGeom>
        </p:spPr>
      </p:pic>
      <p:sp>
        <p:nvSpPr>
          <p:cNvPr id="6" name="Explosion: 14 Points 5">
            <a:extLst>
              <a:ext uri="{FF2B5EF4-FFF2-40B4-BE49-F238E27FC236}">
                <a16:creationId xmlns:a16="http://schemas.microsoft.com/office/drawing/2014/main" id="{3A4994C5-DCB1-4E62-AD50-87AEDA03B77C}"/>
              </a:ext>
            </a:extLst>
          </p:cNvPr>
          <p:cNvSpPr/>
          <p:nvPr/>
        </p:nvSpPr>
        <p:spPr>
          <a:xfrm>
            <a:off x="8226340" y="2564904"/>
            <a:ext cx="3672408" cy="324036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Take a look at the Little </a:t>
            </a:r>
            <a:r>
              <a:rPr lang="en-GB" dirty="0" err="1"/>
              <a:t>Wandle</a:t>
            </a:r>
            <a:r>
              <a:rPr lang="en-GB" dirty="0"/>
              <a:t> website!</a:t>
            </a:r>
          </a:p>
        </p:txBody>
      </p:sp>
    </p:spTree>
    <p:extLst>
      <p:ext uri="{BB962C8B-B14F-4D97-AF65-F5344CB8AC3E}">
        <p14:creationId xmlns:p14="http://schemas.microsoft.com/office/powerpoint/2010/main" val="1946248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003B22-33E3-49D8-A1DF-6C112787AF38}"/>
              </a:ext>
            </a:extLst>
          </p:cNvPr>
          <p:cNvSpPr>
            <a:spLocks noGrp="1"/>
          </p:cNvSpPr>
          <p:nvPr>
            <p:ph type="title"/>
          </p:nvPr>
        </p:nvSpPr>
        <p:spPr>
          <a:xfrm>
            <a:off x="623392" y="2204864"/>
            <a:ext cx="11161240" cy="1152128"/>
          </a:xfrm>
        </p:spPr>
        <p:txBody>
          <a:bodyPr/>
          <a:lstStyle/>
          <a:p>
            <a:r>
              <a:rPr lang="en-GB" sz="4800" dirty="0"/>
              <a:t>What we teach in phonics…..and when……</a:t>
            </a:r>
          </a:p>
        </p:txBody>
      </p:sp>
    </p:spTree>
    <p:extLst>
      <p:ext uri="{BB962C8B-B14F-4D97-AF65-F5344CB8AC3E}">
        <p14:creationId xmlns:p14="http://schemas.microsoft.com/office/powerpoint/2010/main" val="12225835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3B3DD4-A689-7440-8390-D80792CB971D}"/>
              </a:ext>
            </a:extLst>
          </p:cNvPr>
          <p:cNvSpPr>
            <a:spLocks noGrp="1"/>
          </p:cNvSpPr>
          <p:nvPr>
            <p:ph type="title"/>
          </p:nvPr>
        </p:nvSpPr>
        <p:spPr/>
        <p:txBody>
          <a:bodyPr/>
          <a:lstStyle/>
          <a:p>
            <a:r>
              <a:rPr lang="en-US" dirty="0"/>
              <a:t>Teaching order </a:t>
            </a:r>
          </a:p>
        </p:txBody>
      </p:sp>
      <p:pic>
        <p:nvPicPr>
          <p:cNvPr id="7" name="Picture 6">
            <a:extLst>
              <a:ext uri="{FF2B5EF4-FFF2-40B4-BE49-F238E27FC236}">
                <a16:creationId xmlns:a16="http://schemas.microsoft.com/office/drawing/2014/main" id="{913398DB-F0B8-D14E-AAA3-50D22D96B9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6000" y="3078291"/>
            <a:ext cx="4850928" cy="4176464"/>
          </a:xfrm>
          <a:prstGeom prst="roundRect">
            <a:avLst>
              <a:gd name="adj" fmla="val 2325"/>
            </a:avLst>
          </a:prstGeom>
          <a:effectLst>
            <a:glow rad="127000">
              <a:schemeClr val="tx1">
                <a:lumMod val="95000"/>
                <a:lumOff val="5000"/>
                <a:alpha val="10000"/>
              </a:schemeClr>
            </a:glow>
          </a:effectLst>
        </p:spPr>
      </p:pic>
      <p:pic>
        <p:nvPicPr>
          <p:cNvPr id="8" name="Picture 7">
            <a:extLst>
              <a:ext uri="{FF2B5EF4-FFF2-40B4-BE49-F238E27FC236}">
                <a16:creationId xmlns:a16="http://schemas.microsoft.com/office/drawing/2014/main" id="{F4908B15-A23E-CB47-8001-6496D25A91A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67408" y="2060848"/>
            <a:ext cx="4850928" cy="5184576"/>
          </a:xfrm>
          <a:prstGeom prst="roundRect">
            <a:avLst>
              <a:gd name="adj" fmla="val 2530"/>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25009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p:txBody>
          <a:bodyPr/>
          <a:lstStyle/>
          <a:p>
            <a:r>
              <a:rPr lang="en-US" dirty="0"/>
              <a:t>Gradually your child learns the entire alphabetic code:</a:t>
            </a:r>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623392" y="2060848"/>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6023992" y="2924944"/>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C1C3FB-22BE-674D-A0B5-A5145EBE509E}"/>
              </a:ext>
            </a:extLst>
          </p:cNvPr>
          <p:cNvPicPr>
            <a:picLocks noChangeAspect="1"/>
          </p:cNvPicPr>
          <p:nvPr/>
        </p:nvPicPr>
        <p:blipFill>
          <a:blip r:embed="rId3"/>
          <a:stretch>
            <a:fillRect/>
          </a:stretch>
        </p:blipFill>
        <p:spPr>
          <a:xfrm>
            <a:off x="4065980" y="2045703"/>
            <a:ext cx="2010312" cy="2876414"/>
          </a:xfrm>
          <a:prstGeom prst="rect">
            <a:avLst/>
          </a:prstGeom>
        </p:spPr>
      </p:pic>
      <p:pic>
        <p:nvPicPr>
          <p:cNvPr id="17" name="Picture 16">
            <a:extLst>
              <a:ext uri="{FF2B5EF4-FFF2-40B4-BE49-F238E27FC236}">
                <a16:creationId xmlns:a16="http://schemas.microsoft.com/office/drawing/2014/main" id="{BF8E5868-D84C-7545-A9F1-126E820F7CE1}"/>
              </a:ext>
            </a:extLst>
          </p:cNvPr>
          <p:cNvPicPr>
            <a:picLocks noChangeAspect="1"/>
          </p:cNvPicPr>
          <p:nvPr/>
        </p:nvPicPr>
        <p:blipFill>
          <a:blip r:embed="rId4"/>
          <a:stretch>
            <a:fillRect/>
          </a:stretch>
        </p:blipFill>
        <p:spPr>
          <a:xfrm>
            <a:off x="571483" y="2045703"/>
            <a:ext cx="2057987" cy="2963819"/>
          </a:xfrm>
          <a:prstGeom prst="rect">
            <a:avLst/>
          </a:prstGeom>
        </p:spPr>
      </p:pic>
      <p:sp>
        <p:nvSpPr>
          <p:cNvPr id="2" name="Title 1">
            <a:extLst>
              <a:ext uri="{FF2B5EF4-FFF2-40B4-BE49-F238E27FC236}">
                <a16:creationId xmlns:a16="http://schemas.microsoft.com/office/drawing/2014/main" id="{B2790E23-9E32-574E-81CA-4278D9013B18}"/>
              </a:ext>
            </a:extLst>
          </p:cNvPr>
          <p:cNvSpPr>
            <a:spLocks noGrp="1"/>
          </p:cNvSpPr>
          <p:nvPr>
            <p:ph type="title"/>
          </p:nvPr>
        </p:nvSpPr>
        <p:spPr/>
        <p:txBody>
          <a:bodyPr/>
          <a:lstStyle/>
          <a:p>
            <a:r>
              <a:rPr lang="en-US" dirty="0"/>
              <a:t>How we make learning stick </a:t>
            </a:r>
          </a:p>
        </p:txBody>
      </p:sp>
      <p:sp>
        <p:nvSpPr>
          <p:cNvPr id="3" name="Text Placeholder 2">
            <a:extLst>
              <a:ext uri="{FF2B5EF4-FFF2-40B4-BE49-F238E27FC236}">
                <a16:creationId xmlns:a16="http://schemas.microsoft.com/office/drawing/2014/main" id="{EB749D0C-0D49-2F4F-BA24-28CF6B89B7FB}"/>
              </a:ext>
            </a:extLst>
          </p:cNvPr>
          <p:cNvSpPr>
            <a:spLocks noGrp="1"/>
          </p:cNvSpPr>
          <p:nvPr>
            <p:ph type="body" sz="quarter" idx="10"/>
          </p:nvPr>
        </p:nvSpPr>
        <p:spPr>
          <a:xfrm>
            <a:off x="2847253" y="2751060"/>
            <a:ext cx="1651150" cy="1675452"/>
          </a:xfrm>
        </p:spPr>
        <p:txBody>
          <a:bodyPr/>
          <a:lstStyle/>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endParaRPr lang="en-US" dirty="0"/>
          </a:p>
        </p:txBody>
      </p:sp>
      <p:pic>
        <p:nvPicPr>
          <p:cNvPr id="15" name="Picture 14" descr="A picture containing graphical user interface&#10;&#10;Description automatically generated">
            <a:extLst>
              <a:ext uri="{FF2B5EF4-FFF2-40B4-BE49-F238E27FC236}">
                <a16:creationId xmlns:a16="http://schemas.microsoft.com/office/drawing/2014/main" id="{5198A57D-E228-0A45-AF74-FCE2257B2AB8}"/>
              </a:ext>
            </a:extLst>
          </p:cNvPr>
          <p:cNvPicPr>
            <a:picLocks noChangeAspect="1"/>
          </p:cNvPicPr>
          <p:nvPr/>
        </p:nvPicPr>
        <p:blipFill>
          <a:blip r:embed="rId5"/>
          <a:stretch>
            <a:fillRect/>
          </a:stretch>
        </p:blipFill>
        <p:spPr>
          <a:xfrm>
            <a:off x="7826755" y="2339556"/>
            <a:ext cx="2730514" cy="171691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08427D23-5B97-BB49-9F61-1AAD3324AC4D}"/>
              </a:ext>
            </a:extLst>
          </p:cNvPr>
          <p:cNvPicPr>
            <a:picLocks noChangeAspect="1"/>
          </p:cNvPicPr>
          <p:nvPr/>
        </p:nvPicPr>
        <p:blipFill>
          <a:blip r:embed="rId6"/>
          <a:stretch>
            <a:fillRect/>
          </a:stretch>
        </p:blipFill>
        <p:spPr>
          <a:xfrm>
            <a:off x="9120336" y="4221088"/>
            <a:ext cx="2730514" cy="1694565"/>
          </a:xfrm>
          <a:prstGeom prst="rect">
            <a:avLst/>
          </a:prstGeom>
        </p:spPr>
      </p:pic>
      <p:pic>
        <p:nvPicPr>
          <p:cNvPr id="5" name="Picture 4">
            <a:extLst>
              <a:ext uri="{FF2B5EF4-FFF2-40B4-BE49-F238E27FC236}">
                <a16:creationId xmlns:a16="http://schemas.microsoft.com/office/drawing/2014/main" id="{3A757EBA-D8DF-E442-AC59-BD3CEBCEB52E}"/>
              </a:ext>
            </a:extLst>
          </p:cNvPr>
          <p:cNvPicPr>
            <a:picLocks noChangeAspect="1"/>
          </p:cNvPicPr>
          <p:nvPr/>
        </p:nvPicPr>
        <p:blipFill>
          <a:blip r:embed="rId7"/>
          <a:stretch>
            <a:fillRect/>
          </a:stretch>
        </p:blipFill>
        <p:spPr>
          <a:xfrm>
            <a:off x="5258850" y="3198013"/>
            <a:ext cx="2018257" cy="2908198"/>
          </a:xfrm>
          <a:prstGeom prst="rect">
            <a:avLst/>
          </a:prstGeom>
        </p:spPr>
      </p:pic>
      <p:pic>
        <p:nvPicPr>
          <p:cNvPr id="7" name="Picture 6">
            <a:extLst>
              <a:ext uri="{FF2B5EF4-FFF2-40B4-BE49-F238E27FC236}">
                <a16:creationId xmlns:a16="http://schemas.microsoft.com/office/drawing/2014/main" id="{3AE2143B-5B1E-3545-90B1-E9199C029DEA}"/>
              </a:ext>
            </a:extLst>
          </p:cNvPr>
          <p:cNvPicPr>
            <a:picLocks noChangeAspect="1"/>
          </p:cNvPicPr>
          <p:nvPr/>
        </p:nvPicPr>
        <p:blipFill>
          <a:blip r:embed="rId8"/>
          <a:stretch>
            <a:fillRect/>
          </a:stretch>
        </p:blipFill>
        <p:spPr>
          <a:xfrm>
            <a:off x="1845033" y="3221851"/>
            <a:ext cx="2050041" cy="2884360"/>
          </a:xfrm>
          <a:prstGeom prst="rect">
            <a:avLst/>
          </a:prstGeom>
        </p:spPr>
      </p:pic>
    </p:spTree>
    <p:extLst>
      <p:ext uri="{BB962C8B-B14F-4D97-AF65-F5344CB8AC3E}">
        <p14:creationId xmlns:p14="http://schemas.microsoft.com/office/powerpoint/2010/main" val="197319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46EDCF-F08F-4C99-BDEE-9A6671A8735A}"/>
              </a:ext>
            </a:extLst>
          </p:cNvPr>
          <p:cNvSpPr>
            <a:spLocks noGrp="1"/>
          </p:cNvSpPr>
          <p:nvPr>
            <p:ph type="body" sz="quarter" idx="10"/>
          </p:nvPr>
        </p:nvSpPr>
        <p:spPr/>
        <p:txBody>
          <a:bodyPr/>
          <a:lstStyle/>
          <a:p>
            <a:endParaRPr lang="en-GB"/>
          </a:p>
        </p:txBody>
      </p:sp>
      <p:sp>
        <p:nvSpPr>
          <p:cNvPr id="3" name="Title 2">
            <a:extLst>
              <a:ext uri="{FF2B5EF4-FFF2-40B4-BE49-F238E27FC236}">
                <a16:creationId xmlns:a16="http://schemas.microsoft.com/office/drawing/2014/main" id="{F37A066C-8EFD-4867-ABD4-7714F2F0DD31}"/>
              </a:ext>
            </a:extLst>
          </p:cNvPr>
          <p:cNvSpPr>
            <a:spLocks noGrp="1"/>
          </p:cNvSpPr>
          <p:nvPr>
            <p:ph type="title"/>
          </p:nvPr>
        </p:nvSpPr>
        <p:spPr/>
        <p:txBody>
          <a:bodyPr/>
          <a:lstStyle/>
          <a:p>
            <a:endParaRPr lang="en-GB"/>
          </a:p>
        </p:txBody>
      </p:sp>
      <p:sp>
        <p:nvSpPr>
          <p:cNvPr id="4" name="Text Placeholder 3">
            <a:extLst>
              <a:ext uri="{FF2B5EF4-FFF2-40B4-BE49-F238E27FC236}">
                <a16:creationId xmlns:a16="http://schemas.microsoft.com/office/drawing/2014/main" id="{BDAF8E5B-504A-4FB4-9A2E-98DB5C4F6B34}"/>
              </a:ext>
            </a:extLst>
          </p:cNvPr>
          <p:cNvSpPr>
            <a:spLocks noGrp="1"/>
          </p:cNvSpPr>
          <p:nvPr>
            <p:ph type="body" sz="quarter" idx="11"/>
          </p:nvPr>
        </p:nvSpPr>
        <p:spPr/>
        <p:txBody>
          <a:bodyPr/>
          <a:lstStyle/>
          <a:p>
            <a:endParaRPr lang="en-GB"/>
          </a:p>
        </p:txBody>
      </p:sp>
      <p:pic>
        <p:nvPicPr>
          <p:cNvPr id="6" name="Picture 5">
            <a:extLst>
              <a:ext uri="{FF2B5EF4-FFF2-40B4-BE49-F238E27FC236}">
                <a16:creationId xmlns:a16="http://schemas.microsoft.com/office/drawing/2014/main" id="{2E4DD470-B620-4144-9CA8-0AE463E8BFBF}"/>
              </a:ext>
            </a:extLst>
          </p:cNvPr>
          <p:cNvPicPr>
            <a:picLocks noChangeAspect="1"/>
          </p:cNvPicPr>
          <p:nvPr/>
        </p:nvPicPr>
        <p:blipFill>
          <a:blip r:embed="rId3"/>
          <a:stretch>
            <a:fillRect/>
          </a:stretch>
        </p:blipFill>
        <p:spPr>
          <a:xfrm>
            <a:off x="1076012" y="0"/>
            <a:ext cx="9751946" cy="6858000"/>
          </a:xfrm>
          <a:prstGeom prst="rect">
            <a:avLst/>
          </a:prstGeom>
        </p:spPr>
      </p:pic>
    </p:spTree>
    <p:extLst>
      <p:ext uri="{BB962C8B-B14F-4D97-AF65-F5344CB8AC3E}">
        <p14:creationId xmlns:p14="http://schemas.microsoft.com/office/powerpoint/2010/main" val="31474128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616728-8230-5A47-9A27-641FF58EB296}"/>
              </a:ext>
            </a:extLst>
          </p:cNvPr>
          <p:cNvSpPr>
            <a:spLocks noGrp="1"/>
          </p:cNvSpPr>
          <p:nvPr>
            <p:ph type="body" sz="quarter" idx="10"/>
          </p:nvPr>
        </p:nvSpPr>
        <p:spPr/>
        <p:txBody>
          <a:bodyPr/>
          <a:lstStyle/>
          <a:p>
            <a:pPr marL="0" indent="0">
              <a:buNone/>
            </a:pPr>
            <a:endParaRPr lang="en-US" dirty="0"/>
          </a:p>
        </p:txBody>
      </p:sp>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prstGeom prst="rect">
            <a:avLst/>
          </a:prstGeom>
        </p:spPr>
        <p:txBody>
          <a:bodyPr/>
          <a:lstStyle/>
          <a:p>
            <a:r>
              <a:rPr lang="en-US" dirty="0"/>
              <a:t>Supporting your child with phonics</a:t>
            </a:r>
          </a:p>
        </p:txBody>
      </p:sp>
      <p:pic>
        <p:nvPicPr>
          <p:cNvPr id="4" name="Picture 3" descr="Graphical user interface, application, Teams&#10;&#10;Description automatically generated">
            <a:hlinkClick r:id="rId3"/>
            <a:extLst>
              <a:ext uri="{FF2B5EF4-FFF2-40B4-BE49-F238E27FC236}">
                <a16:creationId xmlns:a16="http://schemas.microsoft.com/office/drawing/2014/main" id="{F058F429-3EDB-484B-83B8-106BC37D55F2}"/>
              </a:ext>
            </a:extLst>
          </p:cNvPr>
          <p:cNvPicPr>
            <a:picLocks noChangeAspect="1"/>
          </p:cNvPicPr>
          <p:nvPr/>
        </p:nvPicPr>
        <p:blipFill rotWithShape="1">
          <a:blip r:embed="rId4"/>
          <a:srcRect r="67270"/>
          <a:stretch/>
        </p:blipFill>
        <p:spPr>
          <a:xfrm>
            <a:off x="535496" y="2465288"/>
            <a:ext cx="3616288" cy="3556000"/>
          </a:xfrm>
          <a:prstGeom prst="rect">
            <a:avLst/>
          </a:prstGeom>
        </p:spPr>
      </p:pic>
      <p:pic>
        <p:nvPicPr>
          <p:cNvPr id="6" name="Picture 5" descr="Graphical user interface, application, Teams&#10;&#10;Description automatically generated">
            <a:hlinkClick r:id="rId5"/>
            <a:extLst>
              <a:ext uri="{FF2B5EF4-FFF2-40B4-BE49-F238E27FC236}">
                <a16:creationId xmlns:a16="http://schemas.microsoft.com/office/drawing/2014/main" id="{394F4AD3-9482-EF4B-8255-23B85AB25B25}"/>
              </a:ext>
            </a:extLst>
          </p:cNvPr>
          <p:cNvPicPr>
            <a:picLocks noChangeAspect="1"/>
          </p:cNvPicPr>
          <p:nvPr/>
        </p:nvPicPr>
        <p:blipFill rotWithShape="1">
          <a:blip r:embed="rId4"/>
          <a:srcRect l="33237" t="4087" r="34033" b="-4087"/>
          <a:stretch/>
        </p:blipFill>
        <p:spPr>
          <a:xfrm>
            <a:off x="4207904" y="2609304"/>
            <a:ext cx="3616288" cy="3556000"/>
          </a:xfrm>
          <a:prstGeom prst="rect">
            <a:avLst/>
          </a:prstGeom>
        </p:spPr>
      </p:pic>
      <p:pic>
        <p:nvPicPr>
          <p:cNvPr id="7" name="Picture 6" descr="Graphical user interface, application, Teams&#10;&#10;Description automatically generated">
            <a:hlinkClick r:id="rId6"/>
            <a:extLst>
              <a:ext uri="{FF2B5EF4-FFF2-40B4-BE49-F238E27FC236}">
                <a16:creationId xmlns:a16="http://schemas.microsoft.com/office/drawing/2014/main" id="{78A0AB10-488A-FF41-A046-589084451A8B}"/>
              </a:ext>
            </a:extLst>
          </p:cNvPr>
          <p:cNvPicPr>
            <a:picLocks noChangeAspect="1"/>
          </p:cNvPicPr>
          <p:nvPr/>
        </p:nvPicPr>
        <p:blipFill rotWithShape="1">
          <a:blip r:embed="rId4"/>
          <a:srcRect l="66298"/>
          <a:stretch/>
        </p:blipFill>
        <p:spPr>
          <a:xfrm>
            <a:off x="7824192" y="2465288"/>
            <a:ext cx="3723723" cy="3556000"/>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pPr eaLnBrk="1" hangingPunct="1"/>
            <a:r>
              <a:rPr lang="en-US" sz="4200" dirty="0"/>
              <a:t>A love of reading is the biggest indicator of future academic success.</a:t>
            </a:r>
          </a:p>
          <a:p>
            <a:pPr eaLnBrk="1" hangingPunct="1"/>
            <a:r>
              <a:rPr lang="en-US" sz="1600" dirty="0"/>
              <a:t>OECD (</a:t>
            </a:r>
            <a:r>
              <a:rPr lang="en-GB" sz="1600" b="0" dirty="0"/>
              <a:t>The Organisation for Economic Co-operation and Development)</a:t>
            </a:r>
            <a:endParaRPr lang="en-US" sz="1600" dirty="0"/>
          </a:p>
        </p:txBody>
      </p:sp>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smtClean="0">
                <a:solidFill>
                  <a:schemeClr val="bg1"/>
                </a:solidFill>
              </a:rPr>
              <a:t>Reading</a:t>
            </a:r>
            <a:endParaRPr lang="en-US" sz="6500" b="1" dirty="0">
              <a:solidFill>
                <a:schemeClr val="bg1"/>
              </a:solidFill>
            </a:endParaRP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1F0471-4A55-3846-B0BD-83140E2B4CB8}"/>
              </a:ext>
            </a:extLst>
          </p:cNvPr>
          <p:cNvPicPr>
            <a:picLocks noChangeAspect="1"/>
          </p:cNvPicPr>
          <p:nvPr/>
        </p:nvPicPr>
        <p:blipFill>
          <a:blip r:embed="rId3"/>
          <a:stretch>
            <a:fillRect/>
          </a:stretch>
        </p:blipFill>
        <p:spPr>
          <a:xfrm>
            <a:off x="2494137" y="1782133"/>
            <a:ext cx="3106041" cy="4444216"/>
          </a:xfrm>
          <a:prstGeom prst="rect">
            <a:avLst/>
          </a:prstGeom>
          <a:effectLst>
            <a:glow rad="127000">
              <a:schemeClr val="tx1">
                <a:alpha val="8000"/>
              </a:schemeClr>
            </a:glow>
          </a:effectLst>
        </p:spPr>
      </p:pic>
      <p:pic>
        <p:nvPicPr>
          <p:cNvPr id="6" name="Picture 5">
            <a:extLst>
              <a:ext uri="{FF2B5EF4-FFF2-40B4-BE49-F238E27FC236}">
                <a16:creationId xmlns:a16="http://schemas.microsoft.com/office/drawing/2014/main" id="{806C001C-814A-1848-A7E5-352D2F68FD50}"/>
              </a:ext>
            </a:extLst>
          </p:cNvPr>
          <p:cNvPicPr>
            <a:picLocks noChangeAspect="1"/>
          </p:cNvPicPr>
          <p:nvPr/>
        </p:nvPicPr>
        <p:blipFill>
          <a:blip r:embed="rId4"/>
          <a:stretch>
            <a:fillRect/>
          </a:stretch>
        </p:blipFill>
        <p:spPr>
          <a:xfrm>
            <a:off x="6400891" y="1758400"/>
            <a:ext cx="3118317" cy="4493324"/>
          </a:xfrm>
          <a:prstGeom prst="rect">
            <a:avLst/>
          </a:prstGeom>
          <a:effectLst>
            <a:glow rad="127000">
              <a:schemeClr val="tx1">
                <a:alpha val="8000"/>
              </a:schemeClr>
            </a:glow>
          </a:effectLst>
        </p:spPr>
      </p:pic>
      <p:sp>
        <p:nvSpPr>
          <p:cNvPr id="3" name="Title 2">
            <a:extLst>
              <a:ext uri="{FF2B5EF4-FFF2-40B4-BE49-F238E27FC236}">
                <a16:creationId xmlns:a16="http://schemas.microsoft.com/office/drawing/2014/main" id="{26E2E055-D791-3148-ABD1-64385835A769}"/>
              </a:ext>
            </a:extLst>
          </p:cNvPr>
          <p:cNvSpPr>
            <a:spLocks noGrp="1"/>
          </p:cNvSpPr>
          <p:nvPr>
            <p:ph type="title"/>
          </p:nvPr>
        </p:nvSpPr>
        <p:spPr/>
        <p:txBody>
          <a:bodyPr/>
          <a:lstStyle/>
          <a:p>
            <a:r>
              <a:rPr lang="en-US" dirty="0"/>
              <a:t>Reading and spelling </a:t>
            </a:r>
          </a:p>
        </p:txBody>
      </p:sp>
    </p:spTree>
    <p:extLst>
      <p:ext uri="{BB962C8B-B14F-4D97-AF65-F5344CB8AC3E}">
        <p14:creationId xmlns:p14="http://schemas.microsoft.com/office/powerpoint/2010/main" val="20305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45611C7-E0F5-DA44-85D0-52EBBAE9A918}"/>
              </a:ext>
            </a:extLst>
          </p:cNvPr>
          <p:cNvSpPr/>
          <p:nvPr/>
        </p:nvSpPr>
        <p:spPr>
          <a:xfrm>
            <a:off x="263352" y="1628800"/>
            <a:ext cx="11665296" cy="4968552"/>
          </a:xfrm>
          <a:prstGeom prst="roundRect">
            <a:avLst>
              <a:gd name="adj" fmla="val 4865"/>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4451E03-CDAF-FD45-B0F4-36BD87D44AD0}"/>
              </a:ext>
            </a:extLst>
          </p:cNvPr>
          <p:cNvSpPr>
            <a:spLocks noGrp="1"/>
          </p:cNvSpPr>
          <p:nvPr>
            <p:ph type="body" sz="quarter" idx="10"/>
          </p:nvPr>
        </p:nvSpPr>
        <p:spPr>
          <a:xfrm>
            <a:off x="479376" y="2204864"/>
            <a:ext cx="5256584" cy="4392488"/>
          </a:xfrm>
        </p:spPr>
        <p:txBody>
          <a:bodyPr/>
          <a:lstStyle/>
          <a:p>
            <a:pPr marL="0" indent="0" algn="ctr">
              <a:buNone/>
            </a:pPr>
            <a:r>
              <a:rPr lang="en-US" sz="8000" u="sng" dirty="0">
                <a:solidFill>
                  <a:schemeClr val="accent2"/>
                </a:solidFill>
                <a:latin typeface="+mj-lt"/>
                <a:ea typeface="Sassoon Infant Rg" panose="02000503030000020003" pitchFamily="2" charset="0"/>
              </a:rPr>
              <a:t>sh</a:t>
            </a:r>
            <a:r>
              <a:rPr lang="en-US" sz="8000" dirty="0">
                <a:solidFill>
                  <a:schemeClr val="tx1"/>
                </a:solidFill>
                <a:latin typeface="+mj-lt"/>
                <a:ea typeface="Sassoon Infant Rg" panose="02000503030000020003" pitchFamily="2" charset="0"/>
              </a:rPr>
              <a:t>ell</a:t>
            </a:r>
          </a:p>
          <a:p>
            <a:pPr marL="0" indent="0" algn="ctr">
              <a:buNone/>
            </a:pPr>
            <a:r>
              <a:rPr lang="en-US" sz="8000" u="sng" dirty="0">
                <a:solidFill>
                  <a:schemeClr val="accent2"/>
                </a:solidFill>
                <a:latin typeface="+mj-lt"/>
                <a:ea typeface="Sassoon Infant Rg" panose="02000503030000020003" pitchFamily="2" charset="0"/>
              </a:rPr>
              <a:t>ch</a:t>
            </a:r>
            <a:r>
              <a:rPr lang="en-US" sz="8000" dirty="0">
                <a:solidFill>
                  <a:schemeClr val="tx1"/>
                </a:solidFill>
                <a:latin typeface="+mj-lt"/>
                <a:ea typeface="Sassoon Infant Rg" panose="02000503030000020003" pitchFamily="2" charset="0"/>
              </a:rPr>
              <a:t>ef</a:t>
            </a:r>
          </a:p>
          <a:p>
            <a:pPr marL="0" indent="0" algn="ctr">
              <a:buNone/>
            </a:pPr>
            <a:r>
              <a:rPr lang="en-US" sz="8000" dirty="0">
                <a:solidFill>
                  <a:schemeClr val="tx1"/>
                </a:solidFill>
                <a:latin typeface="+mj-lt"/>
                <a:ea typeface="Sassoon Infant Rg" panose="02000503030000020003" pitchFamily="2" charset="0"/>
              </a:rPr>
              <a:t>spe</a:t>
            </a:r>
            <a:r>
              <a:rPr lang="en-US" sz="8000" u="sng" dirty="0">
                <a:solidFill>
                  <a:schemeClr val="accent2"/>
                </a:solidFill>
                <a:latin typeface="+mj-lt"/>
                <a:ea typeface="Sassoon Infant Rg" panose="02000503030000020003" pitchFamily="2" charset="0"/>
              </a:rPr>
              <a:t>ci</a:t>
            </a:r>
            <a:r>
              <a:rPr lang="en-US" sz="8000" dirty="0">
                <a:solidFill>
                  <a:schemeClr val="tx1"/>
                </a:solidFill>
                <a:latin typeface="+mj-lt"/>
                <a:ea typeface="Sassoon Infant Rg" panose="02000503030000020003" pitchFamily="2" charset="0"/>
              </a:rPr>
              <a:t>al</a:t>
            </a:r>
            <a:endParaRPr lang="en-US" sz="9600" dirty="0">
              <a:solidFill>
                <a:schemeClr val="tx1"/>
              </a:solidFill>
              <a:latin typeface="+mj-lt"/>
              <a:ea typeface="Sassoon Infant Rg" panose="02000503030000020003" pitchFamily="2" charset="0"/>
            </a:endParaRPr>
          </a:p>
        </p:txBody>
      </p:sp>
      <p:sp>
        <p:nvSpPr>
          <p:cNvPr id="3" name="Title 2">
            <a:extLst>
              <a:ext uri="{FF2B5EF4-FFF2-40B4-BE49-F238E27FC236}">
                <a16:creationId xmlns:a16="http://schemas.microsoft.com/office/drawing/2014/main" id="{A089F851-6352-7342-953E-DB04AE7679B1}"/>
              </a:ext>
            </a:extLst>
          </p:cNvPr>
          <p:cNvSpPr>
            <a:spLocks noGrp="1"/>
          </p:cNvSpPr>
          <p:nvPr>
            <p:ph type="title"/>
          </p:nvPr>
        </p:nvSpPr>
        <p:spPr>
          <a:xfrm>
            <a:off x="479376" y="332656"/>
            <a:ext cx="9793088" cy="1152128"/>
          </a:xfrm>
        </p:spPr>
        <p:txBody>
          <a:bodyPr/>
          <a:lstStyle/>
          <a:p>
            <a:r>
              <a:rPr lang="en-US" dirty="0"/>
              <a:t>And all the different ways to write </a:t>
            </a:r>
            <a:br>
              <a:rPr lang="en-US" dirty="0"/>
            </a:br>
            <a:r>
              <a:rPr lang="en-US" dirty="0"/>
              <a:t>the phoneme </a:t>
            </a:r>
            <a:r>
              <a:rPr lang="en-US" dirty="0" err="1"/>
              <a:t>sh</a:t>
            </a:r>
            <a:r>
              <a:rPr lang="en-US" dirty="0"/>
              <a:t>:</a:t>
            </a:r>
          </a:p>
        </p:txBody>
      </p:sp>
      <p:sp>
        <p:nvSpPr>
          <p:cNvPr id="4" name="Text Placeholder 3">
            <a:extLst>
              <a:ext uri="{FF2B5EF4-FFF2-40B4-BE49-F238E27FC236}">
                <a16:creationId xmlns:a16="http://schemas.microsoft.com/office/drawing/2014/main" id="{7FC492CE-899C-294C-9F0C-49E8A7FC09DD}"/>
              </a:ext>
            </a:extLst>
          </p:cNvPr>
          <p:cNvSpPr>
            <a:spLocks noGrp="1"/>
          </p:cNvSpPr>
          <p:nvPr>
            <p:ph type="body" sz="quarter" idx="11"/>
          </p:nvPr>
        </p:nvSpPr>
        <p:spPr>
          <a:xfrm>
            <a:off x="6240016" y="2204864"/>
            <a:ext cx="5256584" cy="4392488"/>
          </a:xfrm>
        </p:spPr>
        <p:txBody>
          <a:bodyPr/>
          <a:lstStyle/>
          <a:p>
            <a:pPr marL="0" indent="0" algn="ctr">
              <a:buNone/>
            </a:pPr>
            <a:r>
              <a:rPr lang="en-US" sz="8000" dirty="0">
                <a:solidFill>
                  <a:schemeClr val="tx1"/>
                </a:solidFill>
                <a:latin typeface="+mj-lt"/>
                <a:ea typeface="Sassoon Infant Rg" panose="02000503030000020003" pitchFamily="2" charset="0"/>
              </a:rPr>
              <a:t>cap</a:t>
            </a:r>
            <a:r>
              <a:rPr lang="en-US" sz="8000" u="sng" dirty="0">
                <a:solidFill>
                  <a:schemeClr val="accent2"/>
                </a:solidFill>
                <a:latin typeface="+mj-lt"/>
                <a:ea typeface="Sassoon Infant Rg" panose="02000503030000020003" pitchFamily="2" charset="0"/>
              </a:rPr>
              <a:t>ti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man</a:t>
            </a:r>
            <a:r>
              <a:rPr lang="en-US" sz="8000" u="sng" dirty="0">
                <a:solidFill>
                  <a:schemeClr val="accent2"/>
                </a:solidFill>
                <a:latin typeface="+mj-lt"/>
                <a:ea typeface="Sassoon Infant Rg" panose="02000503030000020003" pitchFamily="2" charset="0"/>
              </a:rPr>
              <a:t>si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pa</a:t>
            </a:r>
            <a:r>
              <a:rPr lang="en-US" sz="8000" u="sng" dirty="0">
                <a:solidFill>
                  <a:schemeClr val="accent2"/>
                </a:solidFill>
                <a:latin typeface="+mj-lt"/>
                <a:ea typeface="Sassoon Infant Rg" panose="02000503030000020003" pitchFamily="2" charset="0"/>
              </a:rPr>
              <a:t>ssi</a:t>
            </a:r>
            <a:r>
              <a:rPr lang="en-US" sz="8000" dirty="0">
                <a:solidFill>
                  <a:schemeClr val="tx1"/>
                </a:solidFill>
                <a:latin typeface="+mj-lt"/>
                <a:ea typeface="Sassoon Infant Rg" panose="02000503030000020003" pitchFamily="2" charset="0"/>
              </a:rPr>
              <a:t>on</a:t>
            </a:r>
          </a:p>
        </p:txBody>
      </p:sp>
    </p:spTree>
    <p:extLst>
      <p:ext uri="{BB962C8B-B14F-4D97-AF65-F5344CB8AC3E}">
        <p14:creationId xmlns:p14="http://schemas.microsoft.com/office/powerpoint/2010/main" val="33222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prstGeom prst="rect">
            <a:avLst/>
          </a:prstGeom>
        </p:spPr>
        <p:txBody>
          <a:bodyPr/>
          <a:lstStyle/>
          <a:p>
            <a:r>
              <a:rPr lang="en-US" dirty="0"/>
              <a:t>Tricky words </a:t>
            </a:r>
          </a:p>
        </p:txBody>
      </p:sp>
      <p:pic>
        <p:nvPicPr>
          <p:cNvPr id="5" name="3C1KTDag0ZA"/>
          <p:cNvPicPr>
            <a:picLocks noRot="1" noChangeAspect="1"/>
          </p:cNvPicPr>
          <p:nvPr>
            <a:videoFile r:link="rId1"/>
          </p:nvPr>
        </p:nvPicPr>
        <p:blipFill>
          <a:blip r:embed="rId4">
            <a:extLst>
              <a:ext uri="{28A0092B-C50C-407E-A947-70E740481C1C}">
                <a14:useLocalDpi xmlns:a14="http://schemas.microsoft.com/office/drawing/2010/main" val="0"/>
              </a:ext>
            </a:extLst>
          </a:blip>
          <a:stretch>
            <a:fillRect/>
          </a:stretch>
        </p:blipFill>
        <p:spPr>
          <a:xfrm>
            <a:off x="2207568" y="1921886"/>
            <a:ext cx="7614592" cy="4129084"/>
          </a:xfrm>
          <a:prstGeom prst="rect">
            <a:avLst/>
          </a:prstGeom>
          <a:noFill/>
          <a:ln>
            <a:noFill/>
          </a:ln>
        </p:spPr>
      </p:pic>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a:lstStyle/>
          <a:p>
            <a:r>
              <a:rPr lang="en-US" sz="3200" dirty="0">
                <a:solidFill>
                  <a:schemeClr val="tx1"/>
                </a:solidFill>
              </a:rPr>
              <a:t>Say the word.</a:t>
            </a:r>
          </a:p>
          <a:p>
            <a:r>
              <a:rPr lang="en-US" sz="3200" dirty="0">
                <a:solidFill>
                  <a:schemeClr val="tx1"/>
                </a:solidFill>
              </a:rPr>
              <a:t>Segment the sounds.</a:t>
            </a:r>
          </a:p>
          <a:p>
            <a:r>
              <a:rPr lang="en-US" sz="3200" dirty="0">
                <a:solidFill>
                  <a:schemeClr val="tx1"/>
                </a:solidFill>
              </a:rPr>
              <a:t>Count the sounds.</a:t>
            </a:r>
          </a:p>
          <a:p>
            <a:r>
              <a:rPr lang="en-US" sz="3200" dirty="0">
                <a:solidFill>
                  <a:schemeClr val="tx1"/>
                </a:solidFill>
              </a:rPr>
              <a:t>Write them down.</a:t>
            </a: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a:lstStyle/>
          <a:p>
            <a:r>
              <a:rPr lang="en-US" dirty="0"/>
              <a:t>Spelling</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gd name="adj" fmla="val 3608"/>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537814" y="1484784"/>
            <a:ext cx="5616624" cy="3393038"/>
          </a:xfrm>
        </p:spPr>
        <p:txBody>
          <a:bodyPr/>
          <a:lstStyle/>
          <a:p>
            <a:pPr marL="0" indent="0">
              <a:buNone/>
            </a:pPr>
            <a:r>
              <a:rPr lang="en-GB" b="1" dirty="0">
                <a:solidFill>
                  <a:schemeClr val="tx2"/>
                </a:solidFill>
              </a:rPr>
              <a:t>Reading practice sessions are: </a:t>
            </a:r>
          </a:p>
          <a:p>
            <a:r>
              <a:rPr lang="en-GB" dirty="0">
                <a:solidFill>
                  <a:schemeClr val="tx1"/>
                </a:solidFill>
              </a:rPr>
              <a:t>timetabled </a:t>
            </a:r>
            <a:r>
              <a:rPr lang="en-GB" dirty="0" smtClean="0">
                <a:solidFill>
                  <a:schemeClr val="tx1"/>
                </a:solidFill>
              </a:rPr>
              <a:t>three sessions a </a:t>
            </a:r>
            <a:r>
              <a:rPr lang="en-GB" dirty="0">
                <a:solidFill>
                  <a:schemeClr val="tx1"/>
                </a:solidFill>
              </a:rPr>
              <a:t>week </a:t>
            </a:r>
          </a:p>
          <a:p>
            <a:r>
              <a:rPr lang="en-GB" dirty="0">
                <a:solidFill>
                  <a:schemeClr val="tx1"/>
                </a:solidFill>
              </a:rPr>
              <a:t>taught by a trained teacher/teaching assistant</a:t>
            </a:r>
          </a:p>
          <a:p>
            <a:r>
              <a:rPr lang="en-GB" dirty="0">
                <a:solidFill>
                  <a:schemeClr val="tx1"/>
                </a:solidFill>
              </a:rPr>
              <a:t>taught in small groups.</a:t>
            </a:r>
            <a:endParaRPr lang="en-US" dirty="0">
              <a:solidFill>
                <a:schemeClr val="tx1"/>
              </a:solidFill>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a:lstStyle/>
          <a:p>
            <a:r>
              <a:rPr lang="en-US" dirty="0"/>
              <a:t>How do we teach reading in </a:t>
            </a:r>
            <a:r>
              <a:rPr lang="en-US" dirty="0" smtClean="0"/>
              <a:t>books at Etwall Primary?</a:t>
            </a:r>
            <a:endParaRPr lang="en-US" dirty="0"/>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
        <p:nvSpPr>
          <p:cNvPr id="2" name="Explosion: 8 Points 1">
            <a:extLst>
              <a:ext uri="{FF2B5EF4-FFF2-40B4-BE49-F238E27FC236}">
                <a16:creationId xmlns:a16="http://schemas.microsoft.com/office/drawing/2014/main" id="{BEDD26B4-905E-4E13-BCA0-FAF6CA4C87FE}"/>
              </a:ext>
            </a:extLst>
          </p:cNvPr>
          <p:cNvSpPr/>
          <p:nvPr/>
        </p:nvSpPr>
        <p:spPr>
          <a:xfrm>
            <a:off x="1063506" y="3853069"/>
            <a:ext cx="3528392" cy="300493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Thank you to the PTFA for funding these new books!!</a:t>
            </a:r>
          </a:p>
        </p:txBody>
      </p:sp>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 their own.</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1E7C75-6C89-A249-A30C-CE8E70E36D1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3392" y="1916832"/>
            <a:ext cx="3600400" cy="4398659"/>
          </a:xfrm>
          <a:prstGeom prst="roundRect">
            <a:avLst>
              <a:gd name="adj" fmla="val 3335"/>
            </a:avLst>
          </a:prstGeom>
        </p:spPr>
      </p:pic>
      <p:pic>
        <p:nvPicPr>
          <p:cNvPr id="20" name="Picture 19">
            <a:extLst>
              <a:ext uri="{FF2B5EF4-FFF2-40B4-BE49-F238E27FC236}">
                <a16:creationId xmlns:a16="http://schemas.microsoft.com/office/drawing/2014/main" id="{F47BE807-306C-AB4D-9DBF-534B43CD6AC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67808" y="1916832"/>
            <a:ext cx="3600400" cy="4392488"/>
          </a:xfrm>
          <a:prstGeom prst="roundRect">
            <a:avLst>
              <a:gd name="adj" fmla="val 3996"/>
            </a:avLst>
          </a:prstGeom>
        </p:spPr>
      </p:pic>
      <p:pic>
        <p:nvPicPr>
          <p:cNvPr id="22" name="Picture 21">
            <a:extLst>
              <a:ext uri="{FF2B5EF4-FFF2-40B4-BE49-F238E27FC236}">
                <a16:creationId xmlns:a16="http://schemas.microsoft.com/office/drawing/2014/main" id="{9E34C08F-E545-904E-BA43-E68CEBDE484F}"/>
              </a:ext>
            </a:extLst>
          </p:cNvPr>
          <p:cNvPicPr>
            <a:picLocks/>
          </p:cNvPicPr>
          <p:nvPr/>
        </p:nvPicPr>
        <p:blipFill rotWithShape="1">
          <a:blip r:embed="rId5">
            <a:extLst>
              <a:ext uri="{28A0092B-C50C-407E-A947-70E740481C1C}">
                <a14:useLocalDpi xmlns:a14="http://schemas.microsoft.com/office/drawing/2010/main"/>
              </a:ext>
            </a:extLst>
          </a:blip>
          <a:srcRect l="-100" r="-100"/>
          <a:stretch/>
        </p:blipFill>
        <p:spPr>
          <a:xfrm>
            <a:off x="8112224" y="1916832"/>
            <a:ext cx="3607200" cy="2088000"/>
          </a:xfrm>
          <a:prstGeom prst="roundRect">
            <a:avLst>
              <a:gd name="adj" fmla="val 4292"/>
            </a:avLst>
          </a:prstGeom>
        </p:spPr>
      </p:pic>
      <p:pic>
        <p:nvPicPr>
          <p:cNvPr id="24" name="Picture 23">
            <a:extLst>
              <a:ext uri="{FF2B5EF4-FFF2-40B4-BE49-F238E27FC236}">
                <a16:creationId xmlns:a16="http://schemas.microsoft.com/office/drawing/2014/main" id="{AFC6224D-9348-0849-A788-DC9043F0C84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112224" y="4204795"/>
            <a:ext cx="3618402" cy="2088465"/>
          </a:xfrm>
          <a:prstGeom prst="roundRect">
            <a:avLst>
              <a:gd name="adj" fmla="val 4293"/>
            </a:avLst>
          </a:prstGeom>
        </p:spPr>
      </p:pic>
      <p:sp>
        <p:nvSpPr>
          <p:cNvPr id="7" name="Title 6">
            <a:extLst>
              <a:ext uri="{FF2B5EF4-FFF2-40B4-BE49-F238E27FC236}">
                <a16:creationId xmlns:a16="http://schemas.microsoft.com/office/drawing/2014/main" id="{A6FA5D5B-84DD-2045-95A0-148DB04A368C}"/>
              </a:ext>
            </a:extLst>
          </p:cNvPr>
          <p:cNvSpPr>
            <a:spLocks noGrp="1"/>
          </p:cNvSpPr>
          <p:nvPr>
            <p:ph type="title"/>
          </p:nvPr>
        </p:nvSpPr>
        <p:spPr>
          <a:xfrm>
            <a:off x="479376" y="332656"/>
            <a:ext cx="7003074" cy="1152128"/>
          </a:xfrm>
        </p:spPr>
        <p:txBody>
          <a:bodyPr/>
          <a:lstStyle/>
          <a:p>
            <a:r>
              <a:rPr lang="en-US" dirty="0"/>
              <a:t>How many times have you already read today?</a:t>
            </a:r>
          </a:p>
        </p:txBody>
      </p:sp>
    </p:spTree>
    <p:extLst>
      <p:ext uri="{BB962C8B-B14F-4D97-AF65-F5344CB8AC3E}">
        <p14:creationId xmlns:p14="http://schemas.microsoft.com/office/powerpoint/2010/main" val="428116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384614" y="4362663"/>
            <a:ext cx="2162175" cy="2049742"/>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3615918" y="1484784"/>
            <a:ext cx="6279471" cy="4146821"/>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a:lstStyle/>
          <a:p>
            <a:r>
              <a:rPr lang="en-US" dirty="0"/>
              <a:t>Books going home (EYFS &amp; KS1)</a:t>
            </a:r>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7000072" y="3415680"/>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4791370" y="3849967"/>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6254113" y="2784801"/>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 name="Picture 8">
            <a:extLst>
              <a:ext uri="{FF2B5EF4-FFF2-40B4-BE49-F238E27FC236}">
                <a16:creationId xmlns:a16="http://schemas.microsoft.com/office/drawing/2014/main" id="{98D9A897-F650-4A6F-9749-04A974ED25BC}"/>
              </a:ext>
            </a:extLst>
          </p:cNvPr>
          <p:cNvPicPr>
            <a:picLocks noChangeAspect="1"/>
          </p:cNvPicPr>
          <p:nvPr/>
        </p:nvPicPr>
        <p:blipFill>
          <a:blip r:embed="rId8"/>
          <a:stretch>
            <a:fillRect/>
          </a:stretch>
        </p:blipFill>
        <p:spPr>
          <a:xfrm>
            <a:off x="369199" y="1692172"/>
            <a:ext cx="2054393" cy="1918640"/>
          </a:xfrm>
          <a:prstGeom prst="rect">
            <a:avLst/>
          </a:prstGeom>
        </p:spPr>
      </p:pic>
      <p:sp>
        <p:nvSpPr>
          <p:cNvPr id="12" name="TextBox 11">
            <a:extLst>
              <a:ext uri="{FF2B5EF4-FFF2-40B4-BE49-F238E27FC236}">
                <a16:creationId xmlns:a16="http://schemas.microsoft.com/office/drawing/2014/main" id="{DDBB8CB3-40C3-4F1D-AE17-3B636EC9EA08}"/>
              </a:ext>
            </a:extLst>
          </p:cNvPr>
          <p:cNvSpPr txBox="1"/>
          <p:nvPr/>
        </p:nvSpPr>
        <p:spPr>
          <a:xfrm>
            <a:off x="2398641" y="1844825"/>
            <a:ext cx="2534049" cy="923330"/>
          </a:xfrm>
          <a:prstGeom prst="rect">
            <a:avLst/>
          </a:prstGeom>
          <a:noFill/>
        </p:spPr>
        <p:txBody>
          <a:bodyPr wrap="square" rtlCol="0">
            <a:spAutoFit/>
          </a:bodyPr>
          <a:lstStyle/>
          <a:p>
            <a:r>
              <a:rPr lang="en-GB" b="1" dirty="0">
                <a:solidFill>
                  <a:srgbClr val="0070C0"/>
                </a:solidFill>
              </a:rPr>
              <a:t>Online book</a:t>
            </a:r>
          </a:p>
          <a:p>
            <a:r>
              <a:rPr lang="en-GB" dirty="0">
                <a:solidFill>
                  <a:srgbClr val="0070C0"/>
                </a:solidFill>
              </a:rPr>
              <a:t>(Their reading practise session book)</a:t>
            </a:r>
          </a:p>
        </p:txBody>
      </p:sp>
      <p:sp>
        <p:nvSpPr>
          <p:cNvPr id="15" name="TextBox 14">
            <a:extLst>
              <a:ext uri="{FF2B5EF4-FFF2-40B4-BE49-F238E27FC236}">
                <a16:creationId xmlns:a16="http://schemas.microsoft.com/office/drawing/2014/main" id="{5C280EF8-3FAF-482A-9580-5137CA1C6D85}"/>
              </a:ext>
            </a:extLst>
          </p:cNvPr>
          <p:cNvSpPr txBox="1"/>
          <p:nvPr/>
        </p:nvSpPr>
        <p:spPr>
          <a:xfrm>
            <a:off x="2648788" y="4407509"/>
            <a:ext cx="2534049" cy="1754326"/>
          </a:xfrm>
          <a:prstGeom prst="rect">
            <a:avLst/>
          </a:prstGeom>
          <a:noFill/>
        </p:spPr>
        <p:txBody>
          <a:bodyPr wrap="square" rtlCol="0">
            <a:spAutoFit/>
          </a:bodyPr>
          <a:lstStyle/>
          <a:p>
            <a:r>
              <a:rPr lang="en-GB" b="1" dirty="0">
                <a:solidFill>
                  <a:srgbClr val="0070C0"/>
                </a:solidFill>
              </a:rPr>
              <a:t>Physical book</a:t>
            </a:r>
          </a:p>
          <a:p>
            <a:r>
              <a:rPr lang="en-GB" dirty="0">
                <a:solidFill>
                  <a:srgbClr val="0070C0"/>
                </a:solidFill>
              </a:rPr>
              <a:t>(matched to child’s phonic ability)</a:t>
            </a:r>
          </a:p>
          <a:p>
            <a:r>
              <a:rPr lang="en-GB" dirty="0">
                <a:solidFill>
                  <a:srgbClr val="0070C0"/>
                </a:solidFill>
              </a:rPr>
              <a:t>Child should be able to read with 90% fluency and accuracy</a:t>
            </a:r>
          </a:p>
        </p:txBody>
      </p:sp>
      <p:sp>
        <p:nvSpPr>
          <p:cNvPr id="16" name="TextBox 15">
            <a:extLst>
              <a:ext uri="{FF2B5EF4-FFF2-40B4-BE49-F238E27FC236}">
                <a16:creationId xmlns:a16="http://schemas.microsoft.com/office/drawing/2014/main" id="{0C9E9F1C-D561-4510-B875-3CD6620BEA53}"/>
              </a:ext>
            </a:extLst>
          </p:cNvPr>
          <p:cNvSpPr txBox="1"/>
          <p:nvPr/>
        </p:nvSpPr>
        <p:spPr>
          <a:xfrm>
            <a:off x="8633642" y="1438369"/>
            <a:ext cx="2534049" cy="615553"/>
          </a:xfrm>
          <a:prstGeom prst="rect">
            <a:avLst/>
          </a:prstGeom>
          <a:noFill/>
        </p:spPr>
        <p:txBody>
          <a:bodyPr wrap="square" rtlCol="0">
            <a:spAutoFit/>
          </a:bodyPr>
          <a:lstStyle/>
          <a:p>
            <a:r>
              <a:rPr lang="en-GB" b="1" dirty="0">
                <a:solidFill>
                  <a:srgbClr val="0070C0"/>
                </a:solidFill>
              </a:rPr>
              <a:t>Sharing book</a:t>
            </a:r>
          </a:p>
          <a:p>
            <a:endParaRPr lang="en-GB" sz="1600" dirty="0">
              <a:solidFill>
                <a:srgbClr val="0070C0"/>
              </a:solidFill>
            </a:endParaRPr>
          </a:p>
        </p:txBody>
      </p:sp>
      <p:sp>
        <p:nvSpPr>
          <p:cNvPr id="13" name="Star: 5 Points 12">
            <a:extLst>
              <a:ext uri="{FF2B5EF4-FFF2-40B4-BE49-F238E27FC236}">
                <a16:creationId xmlns:a16="http://schemas.microsoft.com/office/drawing/2014/main" id="{B71BCC9C-C6C4-4075-A913-594348E02A66}"/>
              </a:ext>
            </a:extLst>
          </p:cNvPr>
          <p:cNvSpPr/>
          <p:nvPr/>
        </p:nvSpPr>
        <p:spPr>
          <a:xfrm>
            <a:off x="-157505" y="2300143"/>
            <a:ext cx="2216097" cy="191864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Coming Soon</a:t>
            </a:r>
          </a:p>
        </p:txBody>
      </p:sp>
    </p:spTree>
    <p:extLst>
      <p:ext uri="{BB962C8B-B14F-4D97-AF65-F5344CB8AC3E}">
        <p14:creationId xmlns:p14="http://schemas.microsoft.com/office/powerpoint/2010/main" val="394318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1384" y="404664"/>
            <a:ext cx="4581525" cy="6248400"/>
          </a:xfrm>
          <a:prstGeom prst="rect">
            <a:avLst/>
          </a:prstGeom>
        </p:spPr>
      </p:pic>
      <p:sp>
        <p:nvSpPr>
          <p:cNvPr id="3" name="TextBox 2"/>
          <p:cNvSpPr txBox="1"/>
          <p:nvPr/>
        </p:nvSpPr>
        <p:spPr>
          <a:xfrm>
            <a:off x="6240016" y="1052736"/>
            <a:ext cx="3888432" cy="2308324"/>
          </a:xfrm>
          <a:prstGeom prst="rect">
            <a:avLst/>
          </a:prstGeom>
          <a:noFill/>
        </p:spPr>
        <p:txBody>
          <a:bodyPr wrap="square" rtlCol="0">
            <a:spAutoFit/>
          </a:bodyPr>
          <a:lstStyle/>
          <a:p>
            <a:r>
              <a:rPr lang="en-GB" dirty="0" smtClean="0">
                <a:latin typeface="Comic Sans MS" panose="030F0702030302020204" pitchFamily="66" charset="0"/>
              </a:rPr>
              <a:t>Every week you will receive a flyer like this which shows you which phonemes have been taught and words we are reading.</a:t>
            </a:r>
          </a:p>
          <a:p>
            <a:endParaRPr lang="en-GB" dirty="0">
              <a:latin typeface="Comic Sans MS" panose="030F0702030302020204" pitchFamily="66" charset="0"/>
            </a:endParaRPr>
          </a:p>
          <a:p>
            <a:r>
              <a:rPr lang="en-GB" dirty="0" smtClean="0">
                <a:latin typeface="Comic Sans MS" panose="030F0702030302020204" pitchFamily="66" charset="0"/>
              </a:rPr>
              <a:t>These will be sent to you on Google classroom – logins will be issued soon.</a:t>
            </a:r>
          </a:p>
        </p:txBody>
      </p:sp>
    </p:spTree>
    <p:extLst>
      <p:ext uri="{BB962C8B-B14F-4D97-AF65-F5344CB8AC3E}">
        <p14:creationId xmlns:p14="http://schemas.microsoft.com/office/powerpoint/2010/main" val="3235787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79376" y="2544416"/>
            <a:ext cx="5854168" cy="3764903"/>
          </a:xfrm>
        </p:spPr>
        <p:txBody>
          <a:bodyPr/>
          <a:lstStyle/>
          <a:p>
            <a:r>
              <a:rPr lang="en-US" dirty="0">
                <a:solidFill>
                  <a:schemeClr val="tx1">
                    <a:lumMod val="95000"/>
                    <a:lumOff val="5000"/>
                  </a:schemeClr>
                </a:solidFill>
              </a:rPr>
              <a:t>Your child should be able to read their book without your help.</a:t>
            </a:r>
          </a:p>
          <a:p>
            <a:r>
              <a:rPr lang="en-US" dirty="0">
                <a:solidFill>
                  <a:schemeClr val="tx1">
                    <a:lumMod val="95000"/>
                    <a:lumOff val="5000"/>
                  </a:schemeClr>
                </a:solidFill>
              </a:rPr>
              <a:t>If they can’t read a word read it to them.</a:t>
            </a:r>
          </a:p>
          <a:p>
            <a:r>
              <a:rPr lang="en-US" dirty="0">
                <a:solidFill>
                  <a:schemeClr val="tx1">
                    <a:lumMod val="95000"/>
                    <a:lumOff val="5000"/>
                  </a:schemeClr>
                </a:solidFill>
              </a:rPr>
              <a:t>Talk about the book and celebrate their success.</a:t>
            </a: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p:txBody>
          <a:bodyPr/>
          <a:lstStyle/>
          <a:p>
            <a:r>
              <a:rPr lang="en-US" dirty="0"/>
              <a:t>Listening to your child read their phonics book</a:t>
            </a:r>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4"/>
          <a:stretch>
            <a:fillRect/>
          </a:stretch>
        </p:blipFill>
        <p:spPr>
          <a:xfrm>
            <a:off x="8256240" y="3212976"/>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a16="http://schemas.microsoft.com/office/drawing/2014/main"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7336631" y="1929002"/>
            <a:ext cx="4359498" cy="3909005"/>
          </a:xfrm>
          <a:prstGeom prst="roundRect">
            <a:avLst>
              <a:gd name="adj" fmla="val 3700"/>
            </a:avLst>
          </a:prstGeom>
        </p:spPr>
      </p:pic>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479376" y="1916832"/>
            <a:ext cx="6624736" cy="4392488"/>
          </a:xfrm>
        </p:spPr>
        <p:txBody>
          <a:bodyPr/>
          <a:lstStyle/>
          <a:p>
            <a:pPr marL="0" indent="0">
              <a:buNone/>
            </a:pPr>
            <a:r>
              <a:rPr lang="en-US" b="1" dirty="0">
                <a:solidFill>
                  <a:schemeClr val="accent2"/>
                </a:solidFill>
              </a:rPr>
              <a:t>The shared book is for YOU to read:</a:t>
            </a:r>
          </a:p>
          <a:p>
            <a:pPr>
              <a:spcBef>
                <a:spcPts val="600"/>
              </a:spcBef>
            </a:pPr>
            <a:r>
              <a:rPr lang="en-US" sz="2400" dirty="0">
                <a:solidFill>
                  <a:schemeClr val="tx1">
                    <a:lumMod val="95000"/>
                    <a:lumOff val="5000"/>
                  </a:schemeClr>
                </a:solidFill>
              </a:rPr>
              <a:t>Make the story sound as exciting as you can by changing your voice.</a:t>
            </a:r>
          </a:p>
          <a:p>
            <a:pPr>
              <a:spcBef>
                <a:spcPts val="600"/>
              </a:spcBef>
            </a:pPr>
            <a:r>
              <a:rPr lang="en-US" sz="2400" dirty="0">
                <a:solidFill>
                  <a:schemeClr val="tx1">
                    <a:lumMod val="95000"/>
                    <a:lumOff val="5000"/>
                  </a:schemeClr>
                </a:solidFill>
              </a:rPr>
              <a:t>Talk with your child as much as you can:</a:t>
            </a:r>
          </a:p>
          <a:p>
            <a:pPr lvl="1">
              <a:spcBef>
                <a:spcPts val="600"/>
              </a:spcBef>
              <a:buFont typeface="Courier New" panose="02070309020205020404" pitchFamily="49" charset="0"/>
              <a:buChar char="o"/>
            </a:pPr>
            <a:r>
              <a:rPr lang="en-US" dirty="0">
                <a:solidFill>
                  <a:schemeClr val="tx1">
                    <a:lumMod val="95000"/>
                    <a:lumOff val="5000"/>
                  </a:schemeClr>
                </a:solidFill>
              </a:rPr>
              <a:t>Introduce new and exciting language</a:t>
            </a:r>
          </a:p>
          <a:p>
            <a:pPr lvl="1">
              <a:spcBef>
                <a:spcPts val="600"/>
              </a:spcBef>
              <a:buFont typeface="Courier New" panose="02070309020205020404" pitchFamily="49" charset="0"/>
              <a:buChar char="o"/>
            </a:pPr>
            <a:r>
              <a:rPr lang="en-US" dirty="0">
                <a:solidFill>
                  <a:schemeClr val="tx1">
                    <a:lumMod val="95000"/>
                    <a:lumOff val="5000"/>
                  </a:schemeClr>
                </a:solidFill>
              </a:rPr>
              <a:t>Encourage your child to use new vocabulary</a:t>
            </a:r>
          </a:p>
          <a:p>
            <a:pPr lvl="1">
              <a:spcBef>
                <a:spcPts val="600"/>
              </a:spcBef>
              <a:buFont typeface="Courier New" panose="02070309020205020404" pitchFamily="49" charset="0"/>
              <a:buChar char="o"/>
            </a:pPr>
            <a:r>
              <a:rPr lang="en-US" dirty="0">
                <a:solidFill>
                  <a:schemeClr val="tx1">
                    <a:lumMod val="95000"/>
                    <a:lumOff val="5000"/>
                  </a:schemeClr>
                </a:solidFill>
              </a:rPr>
              <a:t>Make up sentences together</a:t>
            </a:r>
          </a:p>
          <a:p>
            <a:pPr lvl="1">
              <a:spcBef>
                <a:spcPts val="600"/>
              </a:spcBef>
              <a:buFont typeface="Courier New" panose="02070309020205020404" pitchFamily="49" charset="0"/>
              <a:buChar char="o"/>
            </a:pPr>
            <a:r>
              <a:rPr lang="en-US" dirty="0">
                <a:solidFill>
                  <a:schemeClr val="tx1">
                    <a:lumMod val="95000"/>
                    <a:lumOff val="5000"/>
                  </a:schemeClr>
                </a:solidFill>
              </a:rPr>
              <a:t>Find different words to use</a:t>
            </a:r>
          </a:p>
          <a:p>
            <a:pPr lvl="1">
              <a:spcBef>
                <a:spcPts val="600"/>
              </a:spcBef>
              <a:buFont typeface="Courier New" panose="02070309020205020404" pitchFamily="49" charset="0"/>
              <a:buChar char="o"/>
            </a:pPr>
            <a:r>
              <a:rPr lang="en-US" dirty="0">
                <a:solidFill>
                  <a:schemeClr val="tx1">
                    <a:lumMod val="95000"/>
                    <a:lumOff val="5000"/>
                  </a:schemeClr>
                </a:solidFill>
              </a:rPr>
              <a:t>Describe things you see.</a:t>
            </a:r>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p:txBody>
          <a:bodyPr/>
          <a:lstStyle/>
          <a:p>
            <a:r>
              <a:rPr lang="en-US" dirty="0"/>
              <a:t>Read to your child</a:t>
            </a:r>
          </a:p>
        </p:txBody>
      </p:sp>
    </p:spTree>
    <p:extLst>
      <p:ext uri="{BB962C8B-B14F-4D97-AF65-F5344CB8AC3E}">
        <p14:creationId xmlns:p14="http://schemas.microsoft.com/office/powerpoint/2010/main" val="34111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AEB-E0DF-A449-A551-5E1B6661177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2" name="TextBox 1">
            <a:extLst>
              <a:ext uri="{FF2B5EF4-FFF2-40B4-BE49-F238E27FC236}">
                <a16:creationId xmlns:a16="http://schemas.microsoft.com/office/drawing/2014/main" id="{3712E026-EBF9-F244-AF94-27B3DBD213F8}"/>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Phonics</a:t>
            </a:r>
          </a:p>
        </p:txBody>
      </p:sp>
    </p:spTree>
    <p:extLst>
      <p:ext uri="{BB962C8B-B14F-4D97-AF65-F5344CB8AC3E}">
        <p14:creationId xmlns:p14="http://schemas.microsoft.com/office/powerpoint/2010/main" val="247234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479376" y="1916832"/>
            <a:ext cx="4392488" cy="4392488"/>
          </a:xfrm>
        </p:spPr>
        <p:txBody>
          <a:bodyPr lIns="91440" tIns="45720" rIns="91440" bIns="45720" anchor="ctr" anchorCtr="0"/>
          <a:lstStyle/>
          <a:p>
            <a:pPr marL="0" indent="0">
              <a:lnSpc>
                <a:spcPct val="100000"/>
              </a:lnSpc>
              <a:buNone/>
            </a:pPr>
            <a:r>
              <a:rPr lang="en-GB" dirty="0"/>
              <a:t>Our school has chosen </a:t>
            </a:r>
            <a:br>
              <a:rPr lang="en-GB" dirty="0"/>
            </a:br>
            <a:r>
              <a:rPr lang="en-GB" i="1" dirty="0"/>
              <a:t>Little </a:t>
            </a:r>
            <a:r>
              <a:rPr lang="en-GB" i="1" dirty="0" err="1"/>
              <a:t>Wandle</a:t>
            </a:r>
            <a:r>
              <a:rPr lang="en-GB" i="1" dirty="0"/>
              <a:t> Letters and Sounds Revised</a:t>
            </a:r>
            <a:r>
              <a:rPr lang="en-GB" dirty="0"/>
              <a:t> as our systematic, synthetic phonics (SSP) programme to teach early reading and spelling. </a:t>
            </a:r>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a:xfrm>
            <a:off x="479376" y="332656"/>
            <a:ext cx="9793088" cy="1152128"/>
          </a:xfrm>
        </p:spPr>
        <p:txBody>
          <a:bodyPr/>
          <a:lstStyle/>
          <a:p>
            <a:r>
              <a:rPr lang="en-GB" dirty="0"/>
              <a:t>Little </a:t>
            </a:r>
            <a:r>
              <a:rPr lang="en-GB" dirty="0" err="1"/>
              <a:t>Wandle</a:t>
            </a:r>
            <a:r>
              <a:rPr lang="en-GB" dirty="0"/>
              <a:t> Letters and Sounds Revised</a:t>
            </a:r>
          </a:p>
        </p:txBody>
      </p:sp>
      <p:pic>
        <p:nvPicPr>
          <p:cNvPr id="5" name="Picture 4">
            <a:extLst>
              <a:ext uri="{FF2B5EF4-FFF2-40B4-BE49-F238E27FC236}">
                <a16:creationId xmlns:a16="http://schemas.microsoft.com/office/drawing/2014/main" id="{7A2F3643-1442-0E4E-8B4B-3F7E099963C7}"/>
              </a:ext>
            </a:extLst>
          </p:cNvPr>
          <p:cNvPicPr>
            <a:picLocks noChangeAspect="1"/>
          </p:cNvPicPr>
          <p:nvPr/>
        </p:nvPicPr>
        <p:blipFill>
          <a:blip r:embed="rId3"/>
          <a:stretch>
            <a:fillRect/>
          </a:stretch>
        </p:blipFill>
        <p:spPr>
          <a:xfrm>
            <a:off x="5111603" y="1916832"/>
            <a:ext cx="6770092" cy="4248472"/>
          </a:xfrm>
          <a:prstGeom prst="roundRect">
            <a:avLst>
              <a:gd name="adj" fmla="val 2638"/>
            </a:avLst>
          </a:prstGeom>
        </p:spPr>
      </p:pic>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a:lstStyle/>
          <a:p>
            <a:pPr algn="ctr"/>
            <a:r>
              <a:rPr lang="en-US" sz="4000" b="1" dirty="0">
                <a:solidFill>
                  <a:schemeClr val="accent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CA3B5-91E5-0C42-A06C-51710AD05C91}"/>
              </a:ext>
            </a:extLst>
          </p:cNvPr>
          <p:cNvSpPr>
            <a:spLocks noGrp="1"/>
          </p:cNvSpPr>
          <p:nvPr>
            <p:ph type="title"/>
          </p:nvPr>
        </p:nvSpPr>
        <p:spPr/>
        <p:txBody>
          <a:bodyPr/>
          <a:lstStyle/>
          <a:p>
            <a:r>
              <a:rPr lang="en-US" dirty="0"/>
              <a:t>Blending to read words</a:t>
            </a:r>
          </a:p>
        </p:txBody>
      </p:sp>
      <p:pic>
        <p:nvPicPr>
          <p:cNvPr id="4" name="Online Media 3" descr="How we teach blending">
            <a:hlinkClick r:id="" action="ppaction://media"/>
            <a:extLst>
              <a:ext uri="{FF2B5EF4-FFF2-40B4-BE49-F238E27FC236}">
                <a16:creationId xmlns:a16="http://schemas.microsoft.com/office/drawing/2014/main" id="{42797611-F16B-2043-A6FF-337038723033}"/>
              </a:ext>
            </a:extLst>
          </p:cNvPr>
          <p:cNvPicPr>
            <a:picLocks noRot="1" noChangeAspect="1"/>
          </p:cNvPicPr>
          <p:nvPr>
            <a:videoFile r:link="rId1"/>
          </p:nvPr>
        </p:nvPicPr>
        <p:blipFill>
          <a:blip r:embed="rId4"/>
          <a:stretch>
            <a:fillRect/>
          </a:stretch>
        </p:blipFill>
        <p:spPr>
          <a:xfrm>
            <a:off x="2207568" y="1844824"/>
            <a:ext cx="7170541" cy="4051356"/>
          </a:xfrm>
          <a:prstGeom prst="rect">
            <a:avLst/>
          </a:prstGeom>
        </p:spPr>
      </p:pic>
    </p:spTree>
    <p:extLst>
      <p:ext uri="{BB962C8B-B14F-4D97-AF65-F5344CB8AC3E}">
        <p14:creationId xmlns:p14="http://schemas.microsoft.com/office/powerpoint/2010/main" val="293907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a:lstStyle/>
          <a:p>
            <a:r>
              <a:rPr lang="en-US" dirty="0"/>
              <a:t>Terminology </a:t>
            </a:r>
          </a:p>
        </p:txBody>
      </p:sp>
      <p:sp>
        <p:nvSpPr>
          <p:cNvPr id="5" name="Rounded Rectangle 4">
            <a:extLst>
              <a:ext uri="{FF2B5EF4-FFF2-40B4-BE49-F238E27FC236}">
                <a16:creationId xmlns:a16="http://schemas.microsoft.com/office/drawing/2014/main" id="{1769BDE3-0AAC-A341-BB8F-73D178BFF921}"/>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Phoneme</a:t>
            </a:r>
          </a:p>
        </p:txBody>
      </p:sp>
      <p:sp>
        <p:nvSpPr>
          <p:cNvPr id="7" name="Rounded Rectangle 6">
            <a:extLst>
              <a:ext uri="{FF2B5EF4-FFF2-40B4-BE49-F238E27FC236}">
                <a16:creationId xmlns:a16="http://schemas.microsoft.com/office/drawing/2014/main" id="{22408E65-6639-BF46-A2B1-8EE40CCA0AB0}"/>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Grapheme</a:t>
            </a:r>
          </a:p>
        </p:txBody>
      </p:sp>
      <p:sp>
        <p:nvSpPr>
          <p:cNvPr id="8" name="Rounded Rectangle 7">
            <a:extLst>
              <a:ext uri="{FF2B5EF4-FFF2-40B4-BE49-F238E27FC236}">
                <a16:creationId xmlns:a16="http://schemas.microsoft.com/office/drawing/2014/main" id="{E525C50B-ABA3-8E48-87FF-F6B23D6442BD}"/>
              </a:ext>
            </a:extLst>
          </p:cNvPr>
          <p:cNvSpPr/>
          <p:nvPr/>
        </p:nvSpPr>
        <p:spPr>
          <a:xfrm>
            <a:off x="6888088" y="3082550"/>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Blend </a:t>
            </a:r>
          </a:p>
        </p:txBody>
      </p:sp>
      <p:sp>
        <p:nvSpPr>
          <p:cNvPr id="9" name="Rounded Rectangle 8">
            <a:extLst>
              <a:ext uri="{FF2B5EF4-FFF2-40B4-BE49-F238E27FC236}">
                <a16:creationId xmlns:a16="http://schemas.microsoft.com/office/drawing/2014/main" id="{6A02456E-1619-6441-8838-4FAF7B95E8DE}"/>
              </a:ext>
            </a:extLst>
          </p:cNvPr>
          <p:cNvSpPr/>
          <p:nvPr/>
        </p:nvSpPr>
        <p:spPr>
          <a:xfrm>
            <a:off x="625082"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Digraph</a:t>
            </a:r>
          </a:p>
        </p:txBody>
      </p:sp>
      <p:sp>
        <p:nvSpPr>
          <p:cNvPr id="10" name="Rounded Rectangle 9">
            <a:extLst>
              <a:ext uri="{FF2B5EF4-FFF2-40B4-BE49-F238E27FC236}">
                <a16:creationId xmlns:a16="http://schemas.microsoft.com/office/drawing/2014/main" id="{D8CA016A-8FA6-964F-AB5B-6E97732A71F4}"/>
              </a:ext>
            </a:extLst>
          </p:cNvPr>
          <p:cNvSpPr/>
          <p:nvPr/>
        </p:nvSpPr>
        <p:spPr>
          <a:xfrm>
            <a:off x="6889778" y="4090662"/>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Segment</a:t>
            </a:r>
          </a:p>
        </p:txBody>
      </p:sp>
      <p:sp>
        <p:nvSpPr>
          <p:cNvPr id="11" name="Rounded Rectangle 10">
            <a:extLst>
              <a:ext uri="{FF2B5EF4-FFF2-40B4-BE49-F238E27FC236}">
                <a16:creationId xmlns:a16="http://schemas.microsoft.com/office/drawing/2014/main" id="{6CC4B300-839D-984F-AF8D-56FF7F67EB7F}"/>
              </a:ext>
            </a:extLst>
          </p:cNvPr>
          <p:cNvSpPr/>
          <p:nvPr/>
        </p:nvSpPr>
        <p:spPr>
          <a:xfrm>
            <a:off x="62339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Trigraph</a:t>
            </a:r>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6CAFFB-C567-464D-9714-5CEFA869772D}"/>
              </a:ext>
            </a:extLst>
          </p:cNvPr>
          <p:cNvSpPr>
            <a:spLocks noGrp="1"/>
          </p:cNvSpPr>
          <p:nvPr>
            <p:ph type="body" sz="quarter" idx="10"/>
          </p:nvPr>
        </p:nvSpPr>
        <p:spPr>
          <a:xfrm>
            <a:off x="119336" y="116632"/>
            <a:ext cx="5256584" cy="4392488"/>
          </a:xfrm>
        </p:spPr>
        <p:txBody>
          <a:bodyPr/>
          <a:lstStyle/>
          <a:p>
            <a:pPr marL="0" indent="0">
              <a:buNone/>
            </a:pPr>
            <a:r>
              <a:rPr lang="en-GB" dirty="0">
                <a:latin typeface="Letter-join Print Plus 4" panose="02000805000000020003" pitchFamily="50" charset="0"/>
              </a:rPr>
              <a:t>Phoneme</a:t>
            </a:r>
          </a:p>
          <a:p>
            <a:r>
              <a:rPr lang="en-GB" dirty="0">
                <a:latin typeface="Letter-join Print Plus 4" panose="02000805000000020003" pitchFamily="50" charset="0"/>
              </a:rPr>
              <a:t>Phoneme The smallest unit of sound that can be identified in words. We sometimes simply call this a ‘sound’, although it is helpful for children to use the term ‘phoneme’ from the beginning of our programme.</a:t>
            </a:r>
          </a:p>
        </p:txBody>
      </p:sp>
      <p:sp>
        <p:nvSpPr>
          <p:cNvPr id="6" name="Text Placeholder 1">
            <a:extLst>
              <a:ext uri="{FF2B5EF4-FFF2-40B4-BE49-F238E27FC236}">
                <a16:creationId xmlns:a16="http://schemas.microsoft.com/office/drawing/2014/main" id="{B2C06AE5-3B55-4A6A-B4C9-21C4D36C23D6}"/>
              </a:ext>
            </a:extLst>
          </p:cNvPr>
          <p:cNvSpPr txBox="1">
            <a:spLocks/>
          </p:cNvSpPr>
          <p:nvPr/>
        </p:nvSpPr>
        <p:spPr>
          <a:xfrm>
            <a:off x="6312024" y="1052736"/>
            <a:ext cx="5976664" cy="4392488"/>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latin typeface="Letter-join Print Plus 4" panose="02000805000000020003" pitchFamily="50" charset="0"/>
              </a:rPr>
              <a:t>Grapheme</a:t>
            </a:r>
          </a:p>
          <a:p>
            <a:pPr marL="0" indent="0">
              <a:buNone/>
            </a:pPr>
            <a:r>
              <a:rPr lang="en-GB" dirty="0">
                <a:latin typeface="Letter-join Print Plus 4" panose="02000805000000020003" pitchFamily="50" charset="0"/>
              </a:rPr>
              <a:t>A letter or group of letters used to represent a particular phoneme when writing. With children, we sometimes call this ‘a sound written down’, although, as with ‘phoneme’, it is helpful for children to learn to use the correct term from the beginning. The way graphemes are used to represent phonemes in our written language is known as the ‘alphabetic code’. </a:t>
            </a:r>
          </a:p>
        </p:txBody>
      </p:sp>
      <p:sp>
        <p:nvSpPr>
          <p:cNvPr id="7" name="Text Placeholder 1">
            <a:extLst>
              <a:ext uri="{FF2B5EF4-FFF2-40B4-BE49-F238E27FC236}">
                <a16:creationId xmlns:a16="http://schemas.microsoft.com/office/drawing/2014/main" id="{DFCCFF8E-80C5-4494-AD21-D55298502DCC}"/>
              </a:ext>
            </a:extLst>
          </p:cNvPr>
          <p:cNvSpPr txBox="1">
            <a:spLocks/>
          </p:cNvSpPr>
          <p:nvPr/>
        </p:nvSpPr>
        <p:spPr>
          <a:xfrm>
            <a:off x="263352" y="4221088"/>
            <a:ext cx="5976664" cy="4392488"/>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latin typeface="Letter-join Print Plus 4" panose="02000805000000020003" pitchFamily="50" charset="0"/>
              </a:rPr>
              <a:t>Digraph</a:t>
            </a:r>
          </a:p>
          <a:p>
            <a:pPr marL="0" indent="0">
              <a:buNone/>
            </a:pPr>
            <a:r>
              <a:rPr lang="en-GB" dirty="0">
                <a:latin typeface="Letter-join Print Plus 4" panose="02000805000000020003" pitchFamily="50" charset="0"/>
              </a:rPr>
              <a:t>A grapheme using two letters to represent one phoneme. With children, we frequently reinforce it with the mantra ‘two letters, one sound’.</a:t>
            </a:r>
          </a:p>
        </p:txBody>
      </p:sp>
      <p:cxnSp>
        <p:nvCxnSpPr>
          <p:cNvPr id="9" name="Straight Connector 8">
            <a:extLst>
              <a:ext uri="{FF2B5EF4-FFF2-40B4-BE49-F238E27FC236}">
                <a16:creationId xmlns:a16="http://schemas.microsoft.com/office/drawing/2014/main" id="{876D01D8-6F02-4B05-BEA7-A11901B200A6}"/>
              </a:ext>
            </a:extLst>
          </p:cNvPr>
          <p:cNvCxnSpPr/>
          <p:nvPr/>
        </p:nvCxnSpPr>
        <p:spPr>
          <a:xfrm>
            <a:off x="6240016" y="130324"/>
            <a:ext cx="0" cy="659735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4D67F7-917E-42A8-A6EE-719D8EB5ECE7}"/>
              </a:ext>
            </a:extLst>
          </p:cNvPr>
          <p:cNvCxnSpPr>
            <a:cxnSpLocks/>
          </p:cNvCxnSpPr>
          <p:nvPr/>
        </p:nvCxnSpPr>
        <p:spPr>
          <a:xfrm>
            <a:off x="119336" y="3789040"/>
            <a:ext cx="5985048"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7117260"/>
      </p:ext>
    </p:extLst>
  </p:cSld>
  <p:clrMapOvr>
    <a:masterClrMapping/>
  </p:clrMapOvr>
  <p:timing>
    <p:tnLst>
      <p:par>
        <p:cTn id="1" dur="indefinite" restart="never" nodeType="tmRoot"/>
      </p:par>
    </p:tnLst>
  </p:timing>
</p:sld>
</file>

<file path=ppt/theme/theme1.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4898D8AB04B3744B985F88282ED9E28" ma:contentTypeVersion="14" ma:contentTypeDescription="Create a new document." ma:contentTypeScope="" ma:versionID="29f2ce6ff378755e70a33515ef60fb1c">
  <xsd:schema xmlns:xsd="http://www.w3.org/2001/XMLSchema" xmlns:xs="http://www.w3.org/2001/XMLSchema" xmlns:p="http://schemas.microsoft.com/office/2006/metadata/properties" xmlns:ns3="716eaaa4-eacc-4458-aef3-15bb95e5e75b" targetNamespace="http://schemas.microsoft.com/office/2006/metadata/properties" ma:root="true" ma:fieldsID="d495c0eab22156c14933731c52403435" ns3:_="">
    <xsd:import namespace="716eaaa4-eacc-4458-aef3-15bb95e5e75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6eaaa4-eacc-4458-aef3-15bb95e5e7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B8E684-7516-47AC-9294-08AAE612A259}">
  <ds:schemaRefs>
    <ds:schemaRef ds:uri="http://purl.org/dc/dcmitype/"/>
    <ds:schemaRef ds:uri="http://schemas.microsoft.com/office/2006/documentManagement/types"/>
    <ds:schemaRef ds:uri="716eaaa4-eacc-4458-aef3-15bb95e5e75b"/>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3.xml><?xml version="1.0" encoding="utf-8"?>
<ds:datastoreItem xmlns:ds="http://schemas.openxmlformats.org/officeDocument/2006/customXml" ds:itemID="{70100FEC-29E5-47E6-9F3D-242799A001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6eaaa4-eacc-4458-aef3-15bb95e5e7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37190</TotalTime>
  <Words>1541</Words>
  <Application>Microsoft Office PowerPoint</Application>
  <PresentationFormat>Widescreen</PresentationFormat>
  <Paragraphs>131</Paragraphs>
  <Slides>34</Slides>
  <Notes>29</Notes>
  <HiddenSlides>4</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34</vt:i4>
      </vt:variant>
    </vt:vector>
  </HeadingPairs>
  <TitlesOfParts>
    <vt:vector size="45" baseType="lpstr">
      <vt:lpstr>Arial</vt:lpstr>
      <vt:lpstr>Calibri</vt:lpstr>
      <vt:lpstr>Calibri Light</vt:lpstr>
      <vt:lpstr>Comic Sans MS</vt:lpstr>
      <vt:lpstr>Courier New</vt:lpstr>
      <vt:lpstr>Letter-join Print Plus 4</vt:lpstr>
      <vt:lpstr>Sassoon Infant Rg</vt:lpstr>
      <vt:lpstr>Normal body copy page</vt:lpstr>
      <vt:lpstr>Custom Design</vt:lpstr>
      <vt:lpstr>3_Normal body copy page</vt:lpstr>
      <vt:lpstr>4_Normal body copy page</vt:lpstr>
      <vt:lpstr>PowerPoint Presentation</vt:lpstr>
      <vt:lpstr>PowerPoint Presentation</vt:lpstr>
      <vt:lpstr>How many times have you already read today?</vt:lpstr>
      <vt:lpstr>PowerPoint Presentation</vt:lpstr>
      <vt:lpstr>Little Wandle Letters and Sounds Revised</vt:lpstr>
      <vt:lpstr>Phonics is:</vt:lpstr>
      <vt:lpstr>Blending to read words</vt:lpstr>
      <vt:lpstr>Terminology </vt:lpstr>
      <vt:lpstr>PowerPoint Presentation</vt:lpstr>
      <vt:lpstr>PowerPoint Presentation</vt:lpstr>
      <vt:lpstr>PowerPoint Presentation</vt:lpstr>
      <vt:lpstr>Take a look through the Little Wandle glossary!</vt:lpstr>
      <vt:lpstr>PowerPoint Presentation</vt:lpstr>
      <vt:lpstr>What we teach in phonics…..and when……</vt:lpstr>
      <vt:lpstr>Teaching order </vt:lpstr>
      <vt:lpstr>Gradually your child learns the entire alphabetic code:</vt:lpstr>
      <vt:lpstr>How we make learning stick </vt:lpstr>
      <vt:lpstr>PowerPoint Presentation</vt:lpstr>
      <vt:lpstr>Supporting your child with phonics</vt:lpstr>
      <vt:lpstr>PowerPoint Presentation</vt:lpstr>
      <vt:lpstr>Reading and spelling </vt:lpstr>
      <vt:lpstr>And all the different ways to write  the phoneme sh:</vt:lpstr>
      <vt:lpstr>Tricky words </vt:lpstr>
      <vt:lpstr>Spelling</vt:lpstr>
      <vt:lpstr>How do we teach reading in books at Etwall Primary?</vt:lpstr>
      <vt:lpstr>We use assessment to match your child the right level of book</vt:lpstr>
      <vt:lpstr>Reading a book at the right level</vt:lpstr>
      <vt:lpstr>PowerPoint Presentation</vt:lpstr>
      <vt:lpstr>The most important thing you can do is read with your child</vt:lpstr>
      <vt:lpstr>Books going home (EYFS &amp; KS1)</vt:lpstr>
      <vt:lpstr>PowerPoint Presentation</vt:lpstr>
      <vt:lpstr>Listening to your child read their phonics book</vt:lpstr>
      <vt:lpstr>Read to your child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Sam Toynbee</cp:lastModifiedBy>
  <cp:revision>383</cp:revision>
  <cp:lastPrinted>2021-11-08T18:32:12Z</cp:lastPrinted>
  <dcterms:modified xsi:type="dcterms:W3CDTF">2025-01-22T17:36:45Z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0x01010094898D8AB04B3744B985F88282ED9E28</vt:lpwstr>
  </property>
</Properties>
</file>