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2" r:id="rId2"/>
    <p:sldId id="256" r:id="rId3"/>
    <p:sldId id="263" r:id="rId4"/>
    <p:sldId id="264" r:id="rId5"/>
    <p:sldId id="257" r:id="rId6"/>
    <p:sldId id="258" r:id="rId7"/>
    <p:sldId id="259" r:id="rId8"/>
    <p:sldId id="260" r:id="rId9"/>
    <p:sldId id="261"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C900AF-AA9F-45FF-9885-AA565E94D019}" type="datetimeFigureOut">
              <a:rPr lang="en-GB" smtClean="0"/>
              <a:t>13/01/2020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1752541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C900AF-AA9F-45FF-9885-AA565E94D019}" type="datetimeFigureOut">
              <a:rPr lang="en-GB" smtClean="0"/>
              <a:t>13/01/2020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2859865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C900AF-AA9F-45FF-9885-AA565E94D019}" type="datetimeFigureOut">
              <a:rPr lang="en-GB" smtClean="0"/>
              <a:t>13/01/2020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3730375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C900AF-AA9F-45FF-9885-AA565E94D019}" type="datetimeFigureOut">
              <a:rPr lang="en-GB" smtClean="0"/>
              <a:t>13/01/2020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7DF08F-9077-4E89-A8E2-04E4F28DA3E0}"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16766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C900AF-AA9F-45FF-9885-AA565E94D019}" type="datetimeFigureOut">
              <a:rPr lang="en-GB" smtClean="0"/>
              <a:t>13/01/2020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312932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7C900AF-AA9F-45FF-9885-AA565E94D019}" type="datetimeFigureOut">
              <a:rPr lang="en-GB" smtClean="0"/>
              <a:t>13/01/2020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842257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7C900AF-AA9F-45FF-9885-AA565E94D019}" type="datetimeFigureOut">
              <a:rPr lang="en-GB" smtClean="0"/>
              <a:t>13/01/2020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2764851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C900AF-AA9F-45FF-9885-AA565E94D019}" type="datetimeFigureOut">
              <a:rPr lang="en-GB" smtClean="0"/>
              <a:t>13/01/2020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130140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C900AF-AA9F-45FF-9885-AA565E94D019}" type="datetimeFigureOut">
              <a:rPr lang="en-GB" smtClean="0"/>
              <a:t>13/01/2020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205835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C900AF-AA9F-45FF-9885-AA565E94D019}" type="datetimeFigureOut">
              <a:rPr lang="en-GB" smtClean="0"/>
              <a:t>13/01/2020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394914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C900AF-AA9F-45FF-9885-AA565E94D019}" type="datetimeFigureOut">
              <a:rPr lang="en-GB" smtClean="0"/>
              <a:t>13/01/2020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1879613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C900AF-AA9F-45FF-9885-AA565E94D019}" type="datetimeFigureOut">
              <a:rPr lang="en-GB" smtClean="0"/>
              <a:t>13/01/2020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2473519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C900AF-AA9F-45FF-9885-AA565E94D019}" type="datetimeFigureOut">
              <a:rPr lang="en-GB" smtClean="0"/>
              <a:t>13/01/2020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278749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C900AF-AA9F-45FF-9885-AA565E94D019}" type="datetimeFigureOut">
              <a:rPr lang="en-GB" smtClean="0"/>
              <a:t>13/01/2020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2057007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7C900AF-AA9F-45FF-9885-AA565E94D019}" type="datetimeFigureOut">
              <a:rPr lang="en-GB" smtClean="0"/>
              <a:t>13/01/2020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3333237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C900AF-AA9F-45FF-9885-AA565E94D019}" type="datetimeFigureOut">
              <a:rPr lang="en-GB" smtClean="0"/>
              <a:t>13/01/2020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3529886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C900AF-AA9F-45FF-9885-AA565E94D019}" type="datetimeFigureOut">
              <a:rPr lang="en-GB" smtClean="0"/>
              <a:t>13/01/2020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1873194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7C900AF-AA9F-45FF-9885-AA565E94D019}" type="datetimeFigureOut">
              <a:rPr lang="en-GB" smtClean="0"/>
              <a:t>13/01/2020</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17DF08F-9077-4E89-A8E2-04E4F28DA3E0}" type="slidenum">
              <a:rPr lang="en-GB" smtClean="0"/>
              <a:t>‹#›</a:t>
            </a:fld>
            <a:endParaRPr lang="en-GB"/>
          </a:p>
        </p:txBody>
      </p:sp>
    </p:spTree>
    <p:extLst>
      <p:ext uri="{BB962C8B-B14F-4D97-AF65-F5344CB8AC3E}">
        <p14:creationId xmlns:p14="http://schemas.microsoft.com/office/powerpoint/2010/main" val="319928416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353" y="97221"/>
            <a:ext cx="6639910" cy="6639910"/>
          </a:xfrm>
          <a:prstGeom prst="rect">
            <a:avLst/>
          </a:prstGeom>
        </p:spPr>
      </p:pic>
      <p:sp>
        <p:nvSpPr>
          <p:cNvPr id="3" name="TextBox 2"/>
          <p:cNvSpPr txBox="1"/>
          <p:nvPr/>
        </p:nvSpPr>
        <p:spPr>
          <a:xfrm>
            <a:off x="7357241" y="546538"/>
            <a:ext cx="4414345" cy="2308324"/>
          </a:xfrm>
          <a:prstGeom prst="rect">
            <a:avLst/>
          </a:prstGeom>
          <a:noFill/>
        </p:spPr>
        <p:txBody>
          <a:bodyPr wrap="square" rtlCol="0">
            <a:spAutoFit/>
          </a:bodyPr>
          <a:lstStyle/>
          <a:p>
            <a:r>
              <a:rPr lang="en-GB" sz="7200" dirty="0" smtClean="0"/>
              <a:t>Interesting facts!</a:t>
            </a:r>
            <a:endParaRPr lang="en-GB" sz="7200" dirty="0"/>
          </a:p>
        </p:txBody>
      </p:sp>
    </p:spTree>
    <p:extLst>
      <p:ext uri="{BB962C8B-B14F-4D97-AF65-F5344CB8AC3E}">
        <p14:creationId xmlns:p14="http://schemas.microsoft.com/office/powerpoint/2010/main" val="174675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352" y="336331"/>
            <a:ext cx="11403724" cy="5150069"/>
          </a:xfrm>
        </p:spPr>
        <p:txBody>
          <a:bodyPr>
            <a:normAutofit/>
          </a:bodyPr>
          <a:lstStyle/>
          <a:p>
            <a:r>
              <a:rPr lang="en-GB" dirty="0" smtClean="0"/>
              <a:t>Reading is a key skill that needs lots of practise.</a:t>
            </a:r>
            <a:br>
              <a:rPr lang="en-GB" dirty="0" smtClean="0"/>
            </a:br>
            <a:r>
              <a:rPr lang="en-GB" dirty="0"/>
              <a:t/>
            </a:r>
            <a:br>
              <a:rPr lang="en-GB" dirty="0"/>
            </a:br>
            <a:r>
              <a:rPr lang="en-GB" sz="3200" dirty="0" smtClean="0"/>
              <a:t>Please ensure you hear your child read regularly.</a:t>
            </a:r>
            <a:br>
              <a:rPr lang="en-GB" sz="3200" dirty="0" smtClean="0"/>
            </a:br>
            <a:r>
              <a:rPr lang="en-GB" sz="3200" dirty="0"/>
              <a:t/>
            </a:r>
            <a:br>
              <a:rPr lang="en-GB" sz="3200" dirty="0"/>
            </a:br>
            <a:r>
              <a:rPr lang="en-GB" sz="3200" dirty="0" smtClean="0"/>
              <a:t>If anyone is free to come and hear readers in school, whether it’s an hour a week or even just 30mins, you are very welcome. This applies to Grandparents as well as parents and carers.</a:t>
            </a:r>
            <a:endParaRPr lang="en-GB" sz="3200" dirty="0"/>
          </a:p>
        </p:txBody>
      </p:sp>
    </p:spTree>
    <p:extLst>
      <p:ext uri="{BB962C8B-B14F-4D97-AF65-F5344CB8AC3E}">
        <p14:creationId xmlns:p14="http://schemas.microsoft.com/office/powerpoint/2010/main" val="1911481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352" y="336331"/>
            <a:ext cx="11403724" cy="5150069"/>
          </a:xfrm>
        </p:spPr>
        <p:txBody>
          <a:bodyPr>
            <a:normAutofit/>
          </a:bodyPr>
          <a:lstStyle/>
          <a:p>
            <a:r>
              <a:rPr lang="en-GB" sz="7200" dirty="0" smtClean="0"/>
              <a:t>Any questions?</a:t>
            </a:r>
            <a:br>
              <a:rPr lang="en-GB" sz="7200" dirty="0" smtClean="0"/>
            </a:br>
            <a:r>
              <a:rPr lang="en-GB" sz="7200" dirty="0"/>
              <a:t/>
            </a:r>
            <a:br>
              <a:rPr lang="en-GB" sz="7200" dirty="0"/>
            </a:br>
            <a:r>
              <a:rPr lang="en-GB" dirty="0" smtClean="0"/>
              <a:t>Thank you for taking time out to come this evening, we hope you have found it useful.</a:t>
            </a:r>
            <a:endParaRPr lang="en-GB" dirty="0"/>
          </a:p>
        </p:txBody>
      </p:sp>
    </p:spTree>
    <p:extLst>
      <p:ext uri="{BB962C8B-B14F-4D97-AF65-F5344CB8AC3E}">
        <p14:creationId xmlns:p14="http://schemas.microsoft.com/office/powerpoint/2010/main" val="272143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Reading Workshop </a:t>
            </a:r>
            <a:br>
              <a:rPr lang="en-GB" dirty="0" smtClean="0"/>
            </a:br>
            <a:r>
              <a:rPr lang="en-GB" dirty="0" smtClean="0"/>
              <a:t>15</a:t>
            </a:r>
            <a:r>
              <a:rPr lang="en-GB" baseline="30000" dirty="0" smtClean="0"/>
              <a:t>th</a:t>
            </a:r>
            <a:r>
              <a:rPr lang="en-GB" dirty="0" smtClean="0"/>
              <a:t> </a:t>
            </a:r>
            <a:r>
              <a:rPr lang="en-GB" smtClean="0"/>
              <a:t>January 2020</a:t>
            </a:r>
            <a:endParaRPr lang="en-GB" dirty="0"/>
          </a:p>
        </p:txBody>
      </p:sp>
      <p:sp>
        <p:nvSpPr>
          <p:cNvPr id="3" name="Subtitle 2"/>
          <p:cNvSpPr>
            <a:spLocks noGrp="1"/>
          </p:cNvSpPr>
          <p:nvPr>
            <p:ph type="subTitle" idx="1"/>
          </p:nvPr>
        </p:nvSpPr>
        <p:spPr>
          <a:xfrm>
            <a:off x="1524000" y="4201128"/>
            <a:ext cx="9144000" cy="1655762"/>
          </a:xfrm>
        </p:spPr>
        <p:txBody>
          <a:bodyPr/>
          <a:lstStyle/>
          <a:p>
            <a:r>
              <a:rPr lang="en-GB" dirty="0" smtClean="0"/>
              <a:t>Today we will be looking at some of the key skills in reading ad thinking about how you can support your child’s reading at home.</a:t>
            </a:r>
            <a:endParaRPr lang="en-GB" dirty="0"/>
          </a:p>
        </p:txBody>
      </p:sp>
    </p:spTree>
    <p:extLst>
      <p:ext uri="{BB962C8B-B14F-4D97-AF65-F5344CB8AC3E}">
        <p14:creationId xmlns:p14="http://schemas.microsoft.com/office/powerpoint/2010/main" val="313102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6419" y="92096"/>
            <a:ext cx="8689976" cy="832815"/>
          </a:xfrm>
        </p:spPr>
        <p:txBody>
          <a:bodyPr/>
          <a:lstStyle/>
          <a:p>
            <a:r>
              <a:rPr lang="en-GB" dirty="0" smtClean="0"/>
              <a:t>What IS EXPECTED</a:t>
            </a:r>
            <a:endParaRPr lang="en-GB" dirty="0"/>
          </a:p>
        </p:txBody>
      </p:sp>
      <p:sp>
        <p:nvSpPr>
          <p:cNvPr id="3" name="Subtitle 2"/>
          <p:cNvSpPr>
            <a:spLocks noGrp="1"/>
          </p:cNvSpPr>
          <p:nvPr>
            <p:ph type="subTitle" idx="1"/>
          </p:nvPr>
        </p:nvSpPr>
        <p:spPr>
          <a:xfrm>
            <a:off x="220716" y="1061545"/>
            <a:ext cx="11719035" cy="5580993"/>
          </a:xfrm>
        </p:spPr>
        <p:txBody>
          <a:bodyPr>
            <a:normAutofit/>
          </a:bodyPr>
          <a:lstStyle/>
          <a:p>
            <a:r>
              <a:rPr lang="en-GB" dirty="0" smtClean="0">
                <a:solidFill>
                  <a:schemeClr val="tx1"/>
                </a:solidFill>
              </a:rPr>
              <a:t>Stated on the homework booklet sent out each half term </a:t>
            </a:r>
          </a:p>
          <a:p>
            <a:r>
              <a:rPr lang="en-GB" sz="1600" dirty="0" smtClean="0">
                <a:solidFill>
                  <a:schemeClr val="tx1"/>
                </a:solidFill>
              </a:rPr>
              <a:t>“Please </a:t>
            </a:r>
            <a:r>
              <a:rPr lang="en-GB" sz="1600" dirty="0">
                <a:solidFill>
                  <a:schemeClr val="tx1"/>
                </a:solidFill>
              </a:rPr>
              <a:t>listen to your child read and ask them questions to support their comprehension of the text. Record any reading/discussion that you do in your child’s reading diary for their class teacher to see.</a:t>
            </a:r>
          </a:p>
          <a:p>
            <a:r>
              <a:rPr lang="en-GB" sz="1600" dirty="0">
                <a:solidFill>
                  <a:schemeClr val="tx1"/>
                </a:solidFill>
              </a:rPr>
              <a:t>Children are expected to read outside of school a minimum of five times a week. Diaries are checked in class weekly</a:t>
            </a:r>
            <a:r>
              <a:rPr lang="en-GB" sz="1600" dirty="0" smtClean="0">
                <a:solidFill>
                  <a:schemeClr val="tx1"/>
                </a:solidFill>
              </a:rPr>
              <a:t>.”</a:t>
            </a:r>
            <a:endParaRPr lang="en-GB" sz="1600" dirty="0">
              <a:solidFill>
                <a:schemeClr val="tx1"/>
              </a:solidFill>
            </a:endParaRPr>
          </a:p>
          <a:p>
            <a:endParaRPr lang="en-GB" dirty="0" smtClean="0">
              <a:solidFill>
                <a:schemeClr val="tx1"/>
              </a:solidFill>
            </a:endParaRPr>
          </a:p>
          <a:p>
            <a:pPr algn="l"/>
            <a:r>
              <a:rPr lang="en-GB" sz="1800" dirty="0" smtClean="0">
                <a:solidFill>
                  <a:schemeClr val="tx1"/>
                </a:solidFill>
              </a:rPr>
              <a:t>-</a:t>
            </a:r>
            <a:r>
              <a:rPr lang="en-GB" sz="1600" dirty="0" smtClean="0">
                <a:solidFill>
                  <a:schemeClr val="tx1"/>
                </a:solidFill>
              </a:rPr>
              <a:t>It is important that children are heard read at home regularly, this is the way you build fluency and an enjoyment of reading.</a:t>
            </a:r>
          </a:p>
          <a:p>
            <a:pPr algn="l"/>
            <a:r>
              <a:rPr lang="en-GB" sz="1600" dirty="0" smtClean="0">
                <a:solidFill>
                  <a:schemeClr val="tx1"/>
                </a:solidFill>
              </a:rPr>
              <a:t>-Please record any reading you do with your child in their diaries. Whether it is a school book they have read or one of their own books from home. This gives us a good indication of the types of text they enjoy and the variety of texts they are reading.</a:t>
            </a:r>
          </a:p>
          <a:p>
            <a:pPr algn="l"/>
            <a:r>
              <a:rPr lang="en-GB" sz="1600" dirty="0" smtClean="0">
                <a:solidFill>
                  <a:schemeClr val="tx1"/>
                </a:solidFill>
              </a:rPr>
              <a:t>-Please give an indication as to how your child read in the comments. Mention if they used picture clues to help them work out a word, if there’s a particular word they struggled with, if they related their book to another book or a real life experience. All of this helps us to build an even better picture of your child as a reader and help to support them where needed.</a:t>
            </a:r>
            <a:endParaRPr lang="en-GB" sz="1600" dirty="0">
              <a:solidFill>
                <a:schemeClr val="tx1"/>
              </a:solidFill>
            </a:endParaRPr>
          </a:p>
        </p:txBody>
      </p:sp>
    </p:spTree>
    <p:extLst>
      <p:ext uri="{BB962C8B-B14F-4D97-AF65-F5344CB8AC3E}">
        <p14:creationId xmlns:p14="http://schemas.microsoft.com/office/powerpoint/2010/main" val="3521408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6419" y="92096"/>
            <a:ext cx="8689976" cy="832815"/>
          </a:xfrm>
        </p:spPr>
        <p:txBody>
          <a:bodyPr>
            <a:normAutofit fontScale="90000"/>
          </a:bodyPr>
          <a:lstStyle/>
          <a:p>
            <a:r>
              <a:rPr lang="en-GB" dirty="0" smtClean="0"/>
              <a:t>What you can expect from us</a:t>
            </a:r>
            <a:endParaRPr lang="en-GB" dirty="0"/>
          </a:p>
        </p:txBody>
      </p:sp>
      <p:sp>
        <p:nvSpPr>
          <p:cNvPr id="3" name="Subtitle 2"/>
          <p:cNvSpPr>
            <a:spLocks noGrp="1"/>
          </p:cNvSpPr>
          <p:nvPr>
            <p:ph type="subTitle" idx="1"/>
          </p:nvPr>
        </p:nvSpPr>
        <p:spPr>
          <a:xfrm>
            <a:off x="220716" y="1061545"/>
            <a:ext cx="11719035" cy="5580993"/>
          </a:xfrm>
        </p:spPr>
        <p:txBody>
          <a:bodyPr>
            <a:normAutofit/>
          </a:bodyPr>
          <a:lstStyle/>
          <a:p>
            <a:pPr marL="342900" indent="-342900" algn="l">
              <a:buFontTx/>
              <a:buChar char="-"/>
            </a:pPr>
            <a:r>
              <a:rPr lang="en-GB" sz="1800" dirty="0" smtClean="0">
                <a:solidFill>
                  <a:schemeClr val="tx1"/>
                </a:solidFill>
              </a:rPr>
              <a:t>Hearing individual readers – Teacher / TA / Volunteer </a:t>
            </a:r>
          </a:p>
          <a:p>
            <a:pPr marL="285750" indent="-285750" algn="l">
              <a:buFontTx/>
              <a:buChar char="-"/>
            </a:pPr>
            <a:r>
              <a:rPr lang="en-GB" sz="1800" dirty="0" smtClean="0">
                <a:solidFill>
                  <a:schemeClr val="tx1"/>
                </a:solidFill>
              </a:rPr>
              <a:t>Guided Reading</a:t>
            </a:r>
          </a:p>
          <a:p>
            <a:pPr marL="285750" indent="-285750" algn="l">
              <a:buFontTx/>
              <a:buChar char="-"/>
            </a:pPr>
            <a:r>
              <a:rPr lang="en-GB" sz="1800" dirty="0" smtClean="0">
                <a:solidFill>
                  <a:schemeClr val="tx1"/>
                </a:solidFill>
              </a:rPr>
              <a:t>Phonics check</a:t>
            </a:r>
          </a:p>
          <a:p>
            <a:pPr marL="285750" indent="-285750" algn="l">
              <a:buFontTx/>
              <a:buChar char="-"/>
            </a:pPr>
            <a:r>
              <a:rPr lang="en-GB" sz="1800" dirty="0" smtClean="0">
                <a:solidFill>
                  <a:schemeClr val="tx1"/>
                </a:solidFill>
              </a:rPr>
              <a:t>Daily phonics lesson</a:t>
            </a:r>
          </a:p>
          <a:p>
            <a:pPr marL="285750" indent="-285750" algn="l">
              <a:buFontTx/>
              <a:buChar char="-"/>
            </a:pPr>
            <a:r>
              <a:rPr lang="en-GB" sz="1800" dirty="0" smtClean="0">
                <a:solidFill>
                  <a:schemeClr val="tx1"/>
                </a:solidFill>
              </a:rPr>
              <a:t>Class reader </a:t>
            </a:r>
          </a:p>
          <a:p>
            <a:pPr marL="285750" indent="-285750" algn="l">
              <a:buFontTx/>
              <a:buChar char="-"/>
            </a:pPr>
            <a:r>
              <a:rPr lang="en-GB" sz="1800" dirty="0" smtClean="0">
                <a:solidFill>
                  <a:schemeClr val="tx1"/>
                </a:solidFill>
              </a:rPr>
              <a:t>Whole class reading which may take place during the input from lessons</a:t>
            </a:r>
          </a:p>
          <a:p>
            <a:pPr marL="285750" indent="-285750" algn="l">
              <a:buFontTx/>
              <a:buChar char="-"/>
            </a:pPr>
            <a:r>
              <a:rPr lang="en-GB" sz="1800" dirty="0" smtClean="0">
                <a:solidFill>
                  <a:schemeClr val="tx1"/>
                </a:solidFill>
              </a:rPr>
              <a:t>Bug club login (We will assign the right book band to your child)</a:t>
            </a:r>
          </a:p>
          <a:p>
            <a:pPr marL="285750" indent="-285750" algn="l">
              <a:buFontTx/>
              <a:buChar char="-"/>
            </a:pPr>
            <a:r>
              <a:rPr lang="en-GB" sz="1800" dirty="0" smtClean="0">
                <a:solidFill>
                  <a:schemeClr val="tx1"/>
                </a:solidFill>
              </a:rPr>
              <a:t>Accelerated reading quizzes (which help develop comprehension and retrieval skills)</a:t>
            </a:r>
          </a:p>
          <a:p>
            <a:pPr marL="285750" indent="-285750" algn="l">
              <a:buFontTx/>
              <a:buChar char="-"/>
            </a:pPr>
            <a:r>
              <a:rPr lang="en-GB" sz="1800" dirty="0" smtClean="0">
                <a:solidFill>
                  <a:schemeClr val="tx1"/>
                </a:solidFill>
              </a:rPr>
              <a:t>Termly Star reading quizzes (a programme which will help say the age your child is reading at)</a:t>
            </a:r>
          </a:p>
          <a:p>
            <a:pPr marL="285750" indent="-285750" algn="l">
              <a:buFontTx/>
              <a:buChar char="-"/>
            </a:pPr>
            <a:r>
              <a:rPr lang="en-GB" sz="1800" dirty="0" smtClean="0">
                <a:solidFill>
                  <a:schemeClr val="tx1"/>
                </a:solidFill>
              </a:rPr>
              <a:t>Spelling Shed</a:t>
            </a:r>
            <a:endParaRPr lang="en-GB" sz="1800" dirty="0">
              <a:solidFill>
                <a:schemeClr val="tx1"/>
              </a:solidFill>
            </a:endParaRPr>
          </a:p>
        </p:txBody>
      </p:sp>
    </p:spTree>
    <p:extLst>
      <p:ext uri="{BB962C8B-B14F-4D97-AF65-F5344CB8AC3E}">
        <p14:creationId xmlns:p14="http://schemas.microsoft.com/office/powerpoint/2010/main" val="3383305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8751" y="116599"/>
            <a:ext cx="3644463" cy="3188905"/>
          </a:xfrm>
          <a:prstGeom prst="rect">
            <a:avLst/>
          </a:prstGeom>
        </p:spPr>
      </p:pic>
      <p:sp>
        <p:nvSpPr>
          <p:cNvPr id="6" name="TextBox 5"/>
          <p:cNvSpPr txBox="1"/>
          <p:nvPr/>
        </p:nvSpPr>
        <p:spPr>
          <a:xfrm>
            <a:off x="5370786" y="294290"/>
            <a:ext cx="6400800" cy="6001643"/>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t>We are not going to focus on phonics today as we already had the phonics workshop </a:t>
            </a:r>
            <a:r>
              <a:rPr lang="en-GB" sz="3200" dirty="0" smtClean="0"/>
              <a:t>earlier in the year.</a:t>
            </a:r>
            <a:endParaRPr lang="en-GB" sz="3200" dirty="0" smtClean="0"/>
          </a:p>
          <a:p>
            <a:pPr marL="285750" indent="-285750">
              <a:buFont typeface="Arial" panose="020B0604020202020204" pitchFamily="34" charset="0"/>
              <a:buChar char="•"/>
            </a:pPr>
            <a:endParaRPr lang="en-GB" sz="3200" dirty="0" smtClean="0"/>
          </a:p>
          <a:p>
            <a:pPr marL="285750" indent="-285750">
              <a:buFont typeface="Arial" panose="020B0604020202020204" pitchFamily="34" charset="0"/>
              <a:buChar char="•"/>
            </a:pPr>
            <a:r>
              <a:rPr lang="en-GB" sz="3200" dirty="0" smtClean="0"/>
              <a:t>One of the basic skills in reading is the ability to decode words.</a:t>
            </a:r>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r>
              <a:rPr lang="en-GB" sz="3200" dirty="0" smtClean="0"/>
              <a:t>SHOP -------         </a:t>
            </a:r>
            <a:r>
              <a:rPr lang="en-GB" sz="3200" dirty="0" err="1" smtClean="0"/>
              <a:t>sh</a:t>
            </a:r>
            <a:r>
              <a:rPr lang="en-GB" sz="3200" dirty="0" smtClean="0"/>
              <a:t>     o    p</a:t>
            </a:r>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r>
              <a:rPr lang="en-GB" sz="3200" dirty="0" smtClean="0"/>
              <a:t>This skill needs the most focus until children are able to do this.</a:t>
            </a:r>
            <a:endParaRPr lang="en-GB" sz="3200" dirty="0"/>
          </a:p>
        </p:txBody>
      </p:sp>
    </p:spTree>
    <p:extLst>
      <p:ext uri="{BB962C8B-B14F-4D97-AF65-F5344CB8AC3E}">
        <p14:creationId xmlns:p14="http://schemas.microsoft.com/office/powerpoint/2010/main" val="2640659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4700423" cy="3328704"/>
          </a:xfrm>
          <a:prstGeom prst="rect">
            <a:avLst/>
          </a:prstGeom>
        </p:spPr>
      </p:pic>
      <p:pic>
        <p:nvPicPr>
          <p:cNvPr id="3" name="Picture 2"/>
          <p:cNvPicPr>
            <a:picLocks noChangeAspect="1"/>
          </p:cNvPicPr>
          <p:nvPr/>
        </p:nvPicPr>
        <p:blipFill>
          <a:blip r:embed="rId3"/>
          <a:stretch>
            <a:fillRect/>
          </a:stretch>
        </p:blipFill>
        <p:spPr>
          <a:xfrm>
            <a:off x="-1" y="3536272"/>
            <a:ext cx="4700423" cy="3321728"/>
          </a:xfrm>
          <a:prstGeom prst="rect">
            <a:avLst/>
          </a:prstGeom>
        </p:spPr>
      </p:pic>
      <p:sp>
        <p:nvSpPr>
          <p:cNvPr id="4" name="TextBox 3"/>
          <p:cNvSpPr txBox="1"/>
          <p:nvPr/>
        </p:nvSpPr>
        <p:spPr>
          <a:xfrm>
            <a:off x="5223641" y="157655"/>
            <a:ext cx="6579476" cy="6524863"/>
          </a:xfrm>
          <a:prstGeom prst="rect">
            <a:avLst/>
          </a:prstGeom>
          <a:noFill/>
        </p:spPr>
        <p:txBody>
          <a:bodyPr wrap="square" rtlCol="0">
            <a:spAutoFit/>
          </a:bodyPr>
          <a:lstStyle/>
          <a:p>
            <a:r>
              <a:rPr lang="en-GB" sz="2000" dirty="0" smtClean="0"/>
              <a:t>Fluency</a:t>
            </a:r>
          </a:p>
          <a:p>
            <a:endParaRPr lang="en-GB" sz="2000" dirty="0"/>
          </a:p>
          <a:p>
            <a:r>
              <a:rPr lang="en-GB" dirty="0" smtClean="0"/>
              <a:t>Once children can decode words the next skill to work on is fluency. This is the ability to make their reading flow and sound smooth. Whilst children are still decoding most words their reading sounds very static, like a robot is speaking. </a:t>
            </a:r>
          </a:p>
          <a:p>
            <a:r>
              <a:rPr lang="en-GB" dirty="0" smtClean="0"/>
              <a:t>Fluency is an important skill as when children can read fluently they are much better at taking in and processing the text they are reading.</a:t>
            </a:r>
          </a:p>
          <a:p>
            <a:endParaRPr lang="en-GB" dirty="0"/>
          </a:p>
          <a:p>
            <a:r>
              <a:rPr lang="en-GB" dirty="0" smtClean="0"/>
              <a:t>On the handout are the first 100 High Frequency Words and then the next 200 High Frequency Words. These are the words that most frequently appear in sentences. In order to be reading fluently your child needs to be reading these words without decoding them.</a:t>
            </a:r>
          </a:p>
          <a:p>
            <a:endParaRPr lang="en-GB" dirty="0"/>
          </a:p>
          <a:p>
            <a:r>
              <a:rPr lang="en-GB" dirty="0" smtClean="0"/>
              <a:t>Take a couple of minutes </a:t>
            </a:r>
            <a:r>
              <a:rPr lang="en-GB" dirty="0" smtClean="0"/>
              <a:t>at home</a:t>
            </a:r>
            <a:r>
              <a:rPr lang="en-GB" dirty="0" smtClean="0"/>
              <a:t> </a:t>
            </a:r>
            <a:r>
              <a:rPr lang="en-GB" dirty="0" smtClean="0"/>
              <a:t>to go through the 100 High Frequency Words – can your child read them by sight without sounding them out</a:t>
            </a:r>
            <a:r>
              <a:rPr lang="en-GB" dirty="0" smtClean="0"/>
              <a:t>? </a:t>
            </a:r>
          </a:p>
          <a:p>
            <a:r>
              <a:rPr lang="en-GB" dirty="0" smtClean="0"/>
              <a:t>You will find a copy of these in the back of your child’s reading diary. Each half term we check which words they know by sight and highlight them </a:t>
            </a:r>
            <a:r>
              <a:rPr lang="en-GB" dirty="0" smtClean="0"/>
              <a:t>off as they learn them. </a:t>
            </a:r>
            <a:r>
              <a:rPr lang="en-GB" dirty="0"/>
              <a:t> </a:t>
            </a:r>
            <a:r>
              <a:rPr lang="en-GB" dirty="0" smtClean="0"/>
              <a:t>There may be some words that your child can read at home that haven’t been highlighted off, this is often because a child can read that word but they are not secure with it and it just needs a little bit more practise.</a:t>
            </a:r>
            <a:endParaRPr lang="en-GB" dirty="0" smtClean="0"/>
          </a:p>
        </p:txBody>
      </p:sp>
    </p:spTree>
    <p:extLst>
      <p:ext uri="{BB962C8B-B14F-4D97-AF65-F5344CB8AC3E}">
        <p14:creationId xmlns:p14="http://schemas.microsoft.com/office/powerpoint/2010/main" val="3003221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6209" t="14365" r="41791" b="5198"/>
          <a:stretch/>
        </p:blipFill>
        <p:spPr>
          <a:xfrm>
            <a:off x="212298" y="367843"/>
            <a:ext cx="4482249" cy="6337638"/>
          </a:xfrm>
          <a:prstGeom prst="rect">
            <a:avLst/>
          </a:prstGeom>
        </p:spPr>
      </p:pic>
      <p:sp>
        <p:nvSpPr>
          <p:cNvPr id="3" name="TextBox 2"/>
          <p:cNvSpPr txBox="1"/>
          <p:nvPr/>
        </p:nvSpPr>
        <p:spPr>
          <a:xfrm>
            <a:off x="5731497" y="245097"/>
            <a:ext cx="6212264" cy="6186309"/>
          </a:xfrm>
          <a:prstGeom prst="rect">
            <a:avLst/>
          </a:prstGeom>
          <a:noFill/>
        </p:spPr>
        <p:txBody>
          <a:bodyPr wrap="square" rtlCol="0">
            <a:spAutoFit/>
          </a:bodyPr>
          <a:lstStyle/>
          <a:p>
            <a:r>
              <a:rPr lang="en-GB" dirty="0" smtClean="0"/>
              <a:t>Once children can read fluently then they can start to retrieve information from the text they have read.</a:t>
            </a:r>
          </a:p>
          <a:p>
            <a:endParaRPr lang="en-GB" dirty="0"/>
          </a:p>
          <a:p>
            <a:r>
              <a:rPr lang="en-GB" dirty="0" smtClean="0"/>
              <a:t>Three Key </a:t>
            </a:r>
            <a:r>
              <a:rPr lang="en-GB" dirty="0" smtClean="0"/>
              <a:t>Words, Four Key Words and </a:t>
            </a:r>
            <a:r>
              <a:rPr lang="en-GB" dirty="0" smtClean="0"/>
              <a:t>Five Key Words are useful tools for checking if a child can follow instructions which they have read.</a:t>
            </a:r>
          </a:p>
          <a:p>
            <a:endParaRPr lang="en-GB" dirty="0"/>
          </a:p>
          <a:p>
            <a:r>
              <a:rPr lang="en-GB" dirty="0" smtClean="0"/>
              <a:t>Remember children learn the English language in the following order :-</a:t>
            </a:r>
          </a:p>
          <a:p>
            <a:endParaRPr lang="en-GB" dirty="0"/>
          </a:p>
          <a:p>
            <a:r>
              <a:rPr lang="en-GB" dirty="0" smtClean="0"/>
              <a:t>*Listen</a:t>
            </a:r>
          </a:p>
          <a:p>
            <a:r>
              <a:rPr lang="en-GB" dirty="0" smtClean="0"/>
              <a:t>*Speak</a:t>
            </a:r>
          </a:p>
          <a:p>
            <a:r>
              <a:rPr lang="en-GB" dirty="0" smtClean="0"/>
              <a:t>*Read</a:t>
            </a:r>
          </a:p>
          <a:p>
            <a:r>
              <a:rPr lang="en-GB" dirty="0" smtClean="0"/>
              <a:t>*Write</a:t>
            </a:r>
          </a:p>
          <a:p>
            <a:endParaRPr lang="en-GB" dirty="0"/>
          </a:p>
          <a:p>
            <a:r>
              <a:rPr lang="en-GB" dirty="0" smtClean="0"/>
              <a:t>Often you will find that children can follow instructions if they hear them but not if they need to read them.</a:t>
            </a:r>
          </a:p>
          <a:p>
            <a:endParaRPr lang="en-GB" dirty="0"/>
          </a:p>
          <a:p>
            <a:r>
              <a:rPr lang="en-GB" dirty="0" smtClean="0"/>
              <a:t>Spend a few minutes </a:t>
            </a:r>
            <a:r>
              <a:rPr lang="en-GB" dirty="0" smtClean="0"/>
              <a:t>at home working </a:t>
            </a:r>
            <a:r>
              <a:rPr lang="en-GB" dirty="0" smtClean="0"/>
              <a:t>with your child to see if they can use retrieval skills to follow simple instructions that they have read. If the Three Key words is completed easily then move onto the Five Key Words.</a:t>
            </a:r>
          </a:p>
        </p:txBody>
      </p:sp>
    </p:spTree>
    <p:extLst>
      <p:ext uri="{BB962C8B-B14F-4D97-AF65-F5344CB8AC3E}">
        <p14:creationId xmlns:p14="http://schemas.microsoft.com/office/powerpoint/2010/main" val="3709088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404" t="14315" r="25458" b="5453"/>
          <a:stretch/>
        </p:blipFill>
        <p:spPr>
          <a:xfrm>
            <a:off x="94268" y="113122"/>
            <a:ext cx="6457361" cy="4543719"/>
          </a:xfrm>
          <a:prstGeom prst="rect">
            <a:avLst/>
          </a:prstGeom>
        </p:spPr>
      </p:pic>
      <p:sp>
        <p:nvSpPr>
          <p:cNvPr id="4" name="TextBox 3"/>
          <p:cNvSpPr txBox="1"/>
          <p:nvPr/>
        </p:nvSpPr>
        <p:spPr>
          <a:xfrm>
            <a:off x="6881566" y="433633"/>
            <a:ext cx="4986779" cy="5632311"/>
          </a:xfrm>
          <a:prstGeom prst="rect">
            <a:avLst/>
          </a:prstGeom>
          <a:noFill/>
        </p:spPr>
        <p:txBody>
          <a:bodyPr wrap="square" rtlCol="0">
            <a:spAutoFit/>
          </a:bodyPr>
          <a:lstStyle/>
          <a:p>
            <a:r>
              <a:rPr lang="en-GB" sz="2400" dirty="0" smtClean="0"/>
              <a:t>Inference Skills</a:t>
            </a:r>
          </a:p>
          <a:p>
            <a:endParaRPr lang="en-GB" sz="2400" dirty="0"/>
          </a:p>
          <a:p>
            <a:r>
              <a:rPr lang="en-GB" sz="2400" dirty="0" smtClean="0"/>
              <a:t>When your child is able to use retrieval skills to retrieve information from a text, the next skill to focus on is inference skills.</a:t>
            </a:r>
          </a:p>
          <a:p>
            <a:endParaRPr lang="en-GB" sz="2400" dirty="0"/>
          </a:p>
          <a:p>
            <a:r>
              <a:rPr lang="en-GB" sz="2400" dirty="0" smtClean="0"/>
              <a:t>Question 1 – Is the retrieval skills</a:t>
            </a:r>
          </a:p>
          <a:p>
            <a:r>
              <a:rPr lang="en-GB" sz="2400" dirty="0" smtClean="0"/>
              <a:t>Questions 2-5 – Are building inference skills.</a:t>
            </a:r>
          </a:p>
          <a:p>
            <a:endParaRPr lang="en-GB" sz="2400" dirty="0"/>
          </a:p>
          <a:p>
            <a:r>
              <a:rPr lang="en-GB" sz="2400" dirty="0" smtClean="0"/>
              <a:t>Take a few </a:t>
            </a:r>
            <a:r>
              <a:rPr lang="en-GB" sz="2400" dirty="0" smtClean="0"/>
              <a:t>minutes at home </a:t>
            </a:r>
            <a:r>
              <a:rPr lang="en-GB" sz="2400" dirty="0" smtClean="0"/>
              <a:t>to work with your child.</a:t>
            </a:r>
          </a:p>
          <a:p>
            <a:r>
              <a:rPr lang="en-GB" sz="2400" dirty="0" smtClean="0"/>
              <a:t>Can they answer the questions by looking at the picture? </a:t>
            </a:r>
            <a:endParaRPr lang="en-GB" sz="2400" dirty="0"/>
          </a:p>
        </p:txBody>
      </p:sp>
    </p:spTree>
    <p:extLst>
      <p:ext uri="{BB962C8B-B14F-4D97-AF65-F5344CB8AC3E}">
        <p14:creationId xmlns:p14="http://schemas.microsoft.com/office/powerpoint/2010/main" val="2747108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608" t="14830" r="25796" b="5780"/>
          <a:stretch/>
        </p:blipFill>
        <p:spPr>
          <a:xfrm>
            <a:off x="84842" y="0"/>
            <a:ext cx="4713402" cy="3309704"/>
          </a:xfrm>
          <a:prstGeom prst="rect">
            <a:avLst/>
          </a:prstGeom>
        </p:spPr>
      </p:pic>
      <p:pic>
        <p:nvPicPr>
          <p:cNvPr id="3" name="Picture 2"/>
          <p:cNvPicPr>
            <a:picLocks noChangeAspect="1"/>
          </p:cNvPicPr>
          <p:nvPr/>
        </p:nvPicPr>
        <p:blipFill rotWithShape="1">
          <a:blip r:embed="rId3"/>
          <a:srcRect l="10054" t="14815" r="25678" b="6084"/>
          <a:stretch/>
        </p:blipFill>
        <p:spPr>
          <a:xfrm>
            <a:off x="170125" y="3547905"/>
            <a:ext cx="4542836" cy="3145126"/>
          </a:xfrm>
          <a:prstGeom prst="rect">
            <a:avLst/>
          </a:prstGeom>
        </p:spPr>
      </p:pic>
      <p:sp>
        <p:nvSpPr>
          <p:cNvPr id="4" name="TextBox 3"/>
          <p:cNvSpPr txBox="1"/>
          <p:nvPr/>
        </p:nvSpPr>
        <p:spPr>
          <a:xfrm>
            <a:off x="5693790" y="414779"/>
            <a:ext cx="6023728" cy="5693866"/>
          </a:xfrm>
          <a:prstGeom prst="rect">
            <a:avLst/>
          </a:prstGeom>
          <a:noFill/>
        </p:spPr>
        <p:txBody>
          <a:bodyPr wrap="square" rtlCol="0">
            <a:spAutoFit/>
          </a:bodyPr>
          <a:lstStyle/>
          <a:p>
            <a:r>
              <a:rPr lang="en-GB" sz="2800" dirty="0" smtClean="0"/>
              <a:t>Developing inference skills at home</a:t>
            </a:r>
          </a:p>
          <a:p>
            <a:endParaRPr lang="en-GB" sz="2800" dirty="0"/>
          </a:p>
          <a:p>
            <a:r>
              <a:rPr lang="en-GB" sz="2800" dirty="0" smtClean="0"/>
              <a:t>These guided reading mats give you ideas of questions you could ask your child about their books whilst reading at home. These questions will help children to think more deeply about </a:t>
            </a:r>
            <a:r>
              <a:rPr lang="en-GB" sz="2800" dirty="0" smtClean="0"/>
              <a:t>their book</a:t>
            </a:r>
            <a:r>
              <a:rPr lang="en-GB" sz="2800" dirty="0" smtClean="0"/>
              <a:t> </a:t>
            </a:r>
            <a:r>
              <a:rPr lang="en-GB" sz="2800" dirty="0" smtClean="0"/>
              <a:t>and not just rely on retrieving information from the text.</a:t>
            </a:r>
          </a:p>
          <a:p>
            <a:endParaRPr lang="en-GB" sz="2800" dirty="0"/>
          </a:p>
          <a:p>
            <a:r>
              <a:rPr lang="en-GB" sz="2800" dirty="0" smtClean="0"/>
              <a:t>Take a few </a:t>
            </a:r>
            <a:r>
              <a:rPr lang="en-GB" sz="2800" dirty="0" smtClean="0"/>
              <a:t>minutes when your child is reading to you to </a:t>
            </a:r>
            <a:r>
              <a:rPr lang="en-GB" sz="2800" dirty="0" smtClean="0"/>
              <a:t>ask them some questions off these </a:t>
            </a:r>
            <a:r>
              <a:rPr lang="en-GB" sz="2800" dirty="0"/>
              <a:t>g</a:t>
            </a:r>
            <a:r>
              <a:rPr lang="en-GB" sz="2800" dirty="0" smtClean="0"/>
              <a:t>uided reading mats.</a:t>
            </a:r>
            <a:endParaRPr lang="en-GB" sz="2800" dirty="0"/>
          </a:p>
        </p:txBody>
      </p:sp>
    </p:spTree>
    <p:extLst>
      <p:ext uri="{BB962C8B-B14F-4D97-AF65-F5344CB8AC3E}">
        <p14:creationId xmlns:p14="http://schemas.microsoft.com/office/powerpoint/2010/main" val="275192763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TM04033925[[fn=Droplet]]</Template>
  <TotalTime>2901</TotalTime>
  <Words>911</Words>
  <Application>Microsoft Office PowerPoint</Application>
  <PresentationFormat>Widescreen</PresentationFormat>
  <Paragraphs>68</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Tw Cen MT</vt:lpstr>
      <vt:lpstr>Droplet</vt:lpstr>
      <vt:lpstr>PowerPoint Presentation</vt:lpstr>
      <vt:lpstr>Reading Workshop  15th January 2020</vt:lpstr>
      <vt:lpstr>What IS EXPECTED</vt:lpstr>
      <vt:lpstr>What you can expect from us</vt:lpstr>
      <vt:lpstr>PowerPoint Presentation</vt:lpstr>
      <vt:lpstr>PowerPoint Presentation</vt:lpstr>
      <vt:lpstr>PowerPoint Presentation</vt:lpstr>
      <vt:lpstr>PowerPoint Presentation</vt:lpstr>
      <vt:lpstr>PowerPoint Presentation</vt:lpstr>
      <vt:lpstr>Reading is a key skill that needs lots of practise.  Please ensure you hear your child read regularly.  If anyone is free to come and hear readers in school, whether it’s an hour a week or even just 30mins, you are very welcome. This applies to Grandparents as well as parents and carers.</vt:lpstr>
      <vt:lpstr>Any questions?  Thank you for taking time out to come this evening, we hope you have found it useful.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Workshop  15th January 2019</dc:title>
  <dc:creator>Lindsey Cox</dc:creator>
  <cp:lastModifiedBy>Lindsey Cox</cp:lastModifiedBy>
  <cp:revision>14</cp:revision>
  <dcterms:created xsi:type="dcterms:W3CDTF">2019-01-14T13:38:07Z</dcterms:created>
  <dcterms:modified xsi:type="dcterms:W3CDTF">2020-01-15T10:08:41Z</dcterms:modified>
</cp:coreProperties>
</file>