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56" r:id="rId5"/>
    <p:sldId id="257" r:id="rId6"/>
    <p:sldId id="259" r:id="rId7"/>
    <p:sldId id="281"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82" r:id="rId24"/>
    <p:sldId id="276" r:id="rId25"/>
    <p:sldId id="278" r:id="rId26"/>
    <p:sldId id="277" r:id="rId27"/>
    <p:sldId id="279" r:id="rId28"/>
    <p:sldId id="28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E00"/>
    <a:srgbClr val="FF6600"/>
    <a:srgbClr val="FCD5B5"/>
    <a:srgbClr val="F79646"/>
    <a:srgbClr val="080808"/>
    <a:srgbClr val="000000"/>
    <a:srgbClr val="FFF0E7"/>
    <a:srgbClr val="FA9A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29" autoAdjust="0"/>
  </p:normalViewPr>
  <p:slideViewPr>
    <p:cSldViewPr>
      <p:cViewPr varScale="1">
        <p:scale>
          <a:sx n="82" d="100"/>
          <a:sy n="82" d="100"/>
        </p:scale>
        <p:origin x="1483" y="62"/>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022347-5355-412C-BA52-42BD901248A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C51B0FA-4B12-458C-8595-9011D965F14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9BD911-7E69-445B-B6BE-3EB0A20446E2}" type="datetimeFigureOut">
              <a:rPr lang="en-GB"/>
              <a:pPr>
                <a:defRPr/>
              </a:pPr>
              <a:t>27/04/2020</a:t>
            </a:fld>
            <a:endParaRPr lang="en-GB"/>
          </a:p>
        </p:txBody>
      </p:sp>
      <p:sp>
        <p:nvSpPr>
          <p:cNvPr id="4" name="Footer Placeholder 3">
            <a:extLst>
              <a:ext uri="{FF2B5EF4-FFF2-40B4-BE49-F238E27FC236}">
                <a16:creationId xmlns:a16="http://schemas.microsoft.com/office/drawing/2014/main" id="{699A0139-3744-4490-9E1C-F06E1874721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GB"/>
              <a:t>Ivor Goodsite 2013</a:t>
            </a:r>
          </a:p>
        </p:txBody>
      </p:sp>
      <p:sp>
        <p:nvSpPr>
          <p:cNvPr id="5" name="Slide Number Placeholder 4">
            <a:extLst>
              <a:ext uri="{FF2B5EF4-FFF2-40B4-BE49-F238E27FC236}">
                <a16:creationId xmlns:a16="http://schemas.microsoft.com/office/drawing/2014/main" id="{F2110203-E1C4-429C-A895-8FF032F8C4E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1CCF69-B3F4-4D07-9FAC-0C57C7CAA0C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B73EB1-8F05-4630-AAF0-50B7187E66E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AFA37BF6-5227-44F9-8AC7-21B1B39B147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63C425-4733-4C9A-B41F-551FC44A0FAC}" type="datetimeFigureOut">
              <a:rPr lang="en-GB"/>
              <a:pPr>
                <a:defRPr/>
              </a:pPr>
              <a:t>27/04/2020</a:t>
            </a:fld>
            <a:endParaRPr lang="en-GB"/>
          </a:p>
        </p:txBody>
      </p:sp>
      <p:sp>
        <p:nvSpPr>
          <p:cNvPr id="4" name="Slide Image Placeholder 3">
            <a:extLst>
              <a:ext uri="{FF2B5EF4-FFF2-40B4-BE49-F238E27FC236}">
                <a16:creationId xmlns:a16="http://schemas.microsoft.com/office/drawing/2014/main" id="{E8135869-242C-4A6A-A080-E01B284023E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157AD95-259A-43BB-B0AE-6D65C87B03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FBB768D-6BE6-4FBB-988C-8D7A355999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GB"/>
              <a:t>Ivor Goodsite 2013</a:t>
            </a:r>
          </a:p>
        </p:txBody>
      </p:sp>
      <p:sp>
        <p:nvSpPr>
          <p:cNvPr id="7" name="Slide Number Placeholder 6">
            <a:extLst>
              <a:ext uri="{FF2B5EF4-FFF2-40B4-BE49-F238E27FC236}">
                <a16:creationId xmlns:a16="http://schemas.microsoft.com/office/drawing/2014/main" id="{2136E74F-20A9-43BC-9E54-A08F6189526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520E53C-71D4-4680-8986-02940E3DF941}"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3F4319A-6494-4D30-B780-00A41C31FF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693FD73-52C1-4959-B0E5-DF62C48C33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A39B3841-B04E-4853-92EC-29F0298B0E3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86E481-41BE-41EA-B1E4-1517C925BDA6}" type="slidenum">
              <a:rPr lang="en-GB" altLang="en-US"/>
              <a:pPr eaLnBrk="1" hangingPunct="1"/>
              <a:t>1</a:t>
            </a:fld>
            <a:endParaRPr lang="en-GB" altLang="en-US"/>
          </a:p>
        </p:txBody>
      </p:sp>
      <p:sp>
        <p:nvSpPr>
          <p:cNvPr id="6149" name="Footer Placeholder 4">
            <a:extLst>
              <a:ext uri="{FF2B5EF4-FFF2-40B4-BE49-F238E27FC236}">
                <a16:creationId xmlns:a16="http://schemas.microsoft.com/office/drawing/2014/main" id="{B02516F9-39D2-477F-8867-D38970E9BBB8}"/>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DB70ADD-2955-4A49-B236-626622C3E7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DBA1CC5-2747-4C55-B6F1-5D15D301E2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D5826184-BC68-42D3-A642-4F74C5122C5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7DA3DEC-A64E-4EAE-A899-315C1358F98E}" type="slidenum">
              <a:rPr lang="en-GB" altLang="en-US"/>
              <a:pPr eaLnBrk="1" hangingPunct="1"/>
              <a:t>11</a:t>
            </a:fld>
            <a:endParaRPr lang="en-GB" altLang="en-US"/>
          </a:p>
        </p:txBody>
      </p:sp>
      <p:sp>
        <p:nvSpPr>
          <p:cNvPr id="6149" name="Footer Placeholder 4">
            <a:extLst>
              <a:ext uri="{FF2B5EF4-FFF2-40B4-BE49-F238E27FC236}">
                <a16:creationId xmlns:a16="http://schemas.microsoft.com/office/drawing/2014/main" id="{EC37267A-3A97-4FAB-B712-8A4518393614}"/>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2F5D819-D7EC-491E-B828-02DC531563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BE76FCD-610B-4840-9968-61C8DB965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8086817A-1983-40CF-AF07-04397B81F9A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E81E699-75B8-4569-AEF1-2C81A08CC460}" type="slidenum">
              <a:rPr lang="en-GB" altLang="en-US"/>
              <a:pPr eaLnBrk="1" hangingPunct="1"/>
              <a:t>12</a:t>
            </a:fld>
            <a:endParaRPr lang="en-GB" altLang="en-US"/>
          </a:p>
        </p:txBody>
      </p:sp>
      <p:sp>
        <p:nvSpPr>
          <p:cNvPr id="6149" name="Footer Placeholder 4">
            <a:extLst>
              <a:ext uri="{FF2B5EF4-FFF2-40B4-BE49-F238E27FC236}">
                <a16:creationId xmlns:a16="http://schemas.microsoft.com/office/drawing/2014/main" id="{957F2D08-5BF3-4EC2-A332-51500A703BCC}"/>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89EA31C-54B2-47A2-8B36-DA6A58588D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63AFAB4-081B-4D47-8C0C-8488D3F23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87466634-B88A-481E-9814-740A9588394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C689C95-16C4-49B7-8E8A-D3254C304B75}" type="slidenum">
              <a:rPr lang="en-GB" altLang="en-US"/>
              <a:pPr eaLnBrk="1" hangingPunct="1"/>
              <a:t>13</a:t>
            </a:fld>
            <a:endParaRPr lang="en-GB" altLang="en-US"/>
          </a:p>
        </p:txBody>
      </p:sp>
      <p:sp>
        <p:nvSpPr>
          <p:cNvPr id="6149" name="Footer Placeholder 4">
            <a:extLst>
              <a:ext uri="{FF2B5EF4-FFF2-40B4-BE49-F238E27FC236}">
                <a16:creationId xmlns:a16="http://schemas.microsoft.com/office/drawing/2014/main" id="{70BCFA56-BA8D-4616-A231-4A12521B04EB}"/>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B4C638D-CF4B-404C-9A94-358E4B2E60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DE4A59C-9F9D-49D6-91A3-92ABBF123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9EC153AE-D59E-42E9-896F-C363341B513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80D00E-5503-4BC6-A4E9-FE3C35029339}" type="slidenum">
              <a:rPr lang="en-GB" altLang="en-US"/>
              <a:pPr eaLnBrk="1" hangingPunct="1"/>
              <a:t>14</a:t>
            </a:fld>
            <a:endParaRPr lang="en-GB" altLang="en-US"/>
          </a:p>
        </p:txBody>
      </p:sp>
      <p:sp>
        <p:nvSpPr>
          <p:cNvPr id="6149" name="Footer Placeholder 4">
            <a:extLst>
              <a:ext uri="{FF2B5EF4-FFF2-40B4-BE49-F238E27FC236}">
                <a16:creationId xmlns:a16="http://schemas.microsoft.com/office/drawing/2014/main" id="{CCD3A08D-5961-45BE-89F8-9E438935E824}"/>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1BA20E6-02DA-4796-BC79-0DBB4E6BC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ACC53C2-0396-4098-AE86-E5E5644428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1B43483A-4DF2-4D57-A08B-5159146D851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C012A65-805D-4921-8920-3CB4CF7B2373}" type="slidenum">
              <a:rPr lang="en-GB" altLang="en-US"/>
              <a:pPr eaLnBrk="1" hangingPunct="1"/>
              <a:t>15</a:t>
            </a:fld>
            <a:endParaRPr lang="en-GB" altLang="en-US"/>
          </a:p>
        </p:txBody>
      </p:sp>
      <p:sp>
        <p:nvSpPr>
          <p:cNvPr id="6149" name="Footer Placeholder 4">
            <a:extLst>
              <a:ext uri="{FF2B5EF4-FFF2-40B4-BE49-F238E27FC236}">
                <a16:creationId xmlns:a16="http://schemas.microsoft.com/office/drawing/2014/main" id="{C54A52EB-5420-4790-AA09-6151D6AB6D7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275CC4D-75BA-4C75-8AF0-C3F13A638E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A6D533B-E6D7-47AD-ADDE-9782205F1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CEAF5013-4C33-4E66-82A3-1356FE121C9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214722-264E-49B6-90DD-192EE09E9830}" type="slidenum">
              <a:rPr lang="en-GB" altLang="en-US"/>
              <a:pPr eaLnBrk="1" hangingPunct="1"/>
              <a:t>16</a:t>
            </a:fld>
            <a:endParaRPr lang="en-GB" altLang="en-US"/>
          </a:p>
        </p:txBody>
      </p:sp>
      <p:sp>
        <p:nvSpPr>
          <p:cNvPr id="6149" name="Footer Placeholder 4">
            <a:extLst>
              <a:ext uri="{FF2B5EF4-FFF2-40B4-BE49-F238E27FC236}">
                <a16:creationId xmlns:a16="http://schemas.microsoft.com/office/drawing/2014/main" id="{9934E820-41C3-4F1F-89F3-A811E2DAC36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5E4150D-B07E-4E9B-9657-FC1259192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8B7A9C6-C744-48B4-AFF0-A6A7F5ECE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149165B8-676B-4CB1-8119-BBDF0BDFFDB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BB7116-2C9E-4C39-B4EB-60360D4D1AE1}" type="slidenum">
              <a:rPr lang="en-GB" altLang="en-US"/>
              <a:pPr eaLnBrk="1" hangingPunct="1"/>
              <a:t>17</a:t>
            </a:fld>
            <a:endParaRPr lang="en-GB" altLang="en-US"/>
          </a:p>
        </p:txBody>
      </p:sp>
      <p:sp>
        <p:nvSpPr>
          <p:cNvPr id="6149" name="Footer Placeholder 4">
            <a:extLst>
              <a:ext uri="{FF2B5EF4-FFF2-40B4-BE49-F238E27FC236}">
                <a16:creationId xmlns:a16="http://schemas.microsoft.com/office/drawing/2014/main" id="{84B44B36-6AF1-4CC5-8B40-E5184D54A78F}"/>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C73B2E8-1587-40DF-8F69-597959706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A4BB55F-5466-4806-804A-909ED72D95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AAABCFB9-7753-4D47-A499-7F69028B0CC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7721BD0-6165-4737-8485-9A4F73647156}" type="slidenum">
              <a:rPr lang="en-GB" altLang="en-US"/>
              <a:pPr eaLnBrk="1" hangingPunct="1"/>
              <a:t>18</a:t>
            </a:fld>
            <a:endParaRPr lang="en-GB" altLang="en-US"/>
          </a:p>
        </p:txBody>
      </p:sp>
      <p:sp>
        <p:nvSpPr>
          <p:cNvPr id="6149" name="Footer Placeholder 4">
            <a:extLst>
              <a:ext uri="{FF2B5EF4-FFF2-40B4-BE49-F238E27FC236}">
                <a16:creationId xmlns:a16="http://schemas.microsoft.com/office/drawing/2014/main" id="{BCB11CA4-A553-4743-AD53-DFD99ECBE60B}"/>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4ADFFF5-332E-48FD-94E3-1412D1D097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B22BEEF-CAC9-44F0-BF6C-561B691216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1A2BE918-7A85-4EF6-9E4B-4D4A49AB3E2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7BE69FD-81E8-464E-9E48-6F8621BC9CB6}" type="slidenum">
              <a:rPr lang="en-GB" altLang="en-US"/>
              <a:pPr eaLnBrk="1" hangingPunct="1"/>
              <a:t>19</a:t>
            </a:fld>
            <a:endParaRPr lang="en-GB" altLang="en-US"/>
          </a:p>
        </p:txBody>
      </p:sp>
      <p:sp>
        <p:nvSpPr>
          <p:cNvPr id="6149" name="Footer Placeholder 4">
            <a:extLst>
              <a:ext uri="{FF2B5EF4-FFF2-40B4-BE49-F238E27FC236}">
                <a16:creationId xmlns:a16="http://schemas.microsoft.com/office/drawing/2014/main" id="{065AAC3A-3612-44BE-A379-8013F97DB11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6484257-6D41-4076-8320-2BBB65953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01A8738-9922-4676-9290-48A0D808B5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4CFD2655-F3EE-449A-9DBA-A60589B1A80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85760D-E2BE-439F-B6DD-22B77A588CD7}" type="slidenum">
              <a:rPr lang="en-GB" altLang="en-US"/>
              <a:pPr eaLnBrk="1" hangingPunct="1"/>
              <a:t>21</a:t>
            </a:fld>
            <a:endParaRPr lang="en-GB" altLang="en-US"/>
          </a:p>
        </p:txBody>
      </p:sp>
      <p:sp>
        <p:nvSpPr>
          <p:cNvPr id="6149" name="Footer Placeholder 4">
            <a:extLst>
              <a:ext uri="{FF2B5EF4-FFF2-40B4-BE49-F238E27FC236}">
                <a16:creationId xmlns:a16="http://schemas.microsoft.com/office/drawing/2014/main" id="{0E59FAC9-08B5-4F56-BD26-C2804D1F33A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0BF6C0F-9E3E-4156-8CF4-6B683D6539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65ABC27-8083-4E2D-918B-3AE1B276D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F4C151C-0A78-492D-A37D-783348F4DF0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345835-6066-48CB-A467-9A183C260ECA}" type="slidenum">
              <a:rPr lang="en-GB" altLang="en-US"/>
              <a:pPr eaLnBrk="1" hangingPunct="1"/>
              <a:t>2</a:t>
            </a:fld>
            <a:endParaRPr lang="en-GB" altLang="en-US"/>
          </a:p>
        </p:txBody>
      </p:sp>
      <p:sp>
        <p:nvSpPr>
          <p:cNvPr id="6149" name="Footer Placeholder 4">
            <a:extLst>
              <a:ext uri="{FF2B5EF4-FFF2-40B4-BE49-F238E27FC236}">
                <a16:creationId xmlns:a16="http://schemas.microsoft.com/office/drawing/2014/main" id="{028A8594-E8AC-4CC7-B98F-51AE6C7F8D54}"/>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71E9F0D-0D01-49A5-AA71-D09AD7A48C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FEDDB78-B717-4BC7-8D8F-FBC9309E6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8263F378-312C-44E0-BA8C-6F74FCB28E9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653F27-C90F-4DC5-B429-D64D4945C01F}" type="slidenum">
              <a:rPr lang="en-GB" altLang="en-US"/>
              <a:pPr eaLnBrk="1" hangingPunct="1"/>
              <a:t>22</a:t>
            </a:fld>
            <a:endParaRPr lang="en-GB" altLang="en-US"/>
          </a:p>
        </p:txBody>
      </p:sp>
      <p:sp>
        <p:nvSpPr>
          <p:cNvPr id="6149" name="Footer Placeholder 4">
            <a:extLst>
              <a:ext uri="{FF2B5EF4-FFF2-40B4-BE49-F238E27FC236}">
                <a16:creationId xmlns:a16="http://schemas.microsoft.com/office/drawing/2014/main" id="{E5169AA8-6E8E-4D0F-8347-8F4E1C90670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83688B5-7864-4BEF-9B72-116662BF0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DF53806-050C-4778-AF74-D851E240BF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A06CA4A7-C417-4030-93B9-C5F34D83B69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0AD9051-3701-4AE8-9784-0F4F126453E2}" type="slidenum">
              <a:rPr lang="en-GB" altLang="en-US"/>
              <a:pPr eaLnBrk="1" hangingPunct="1"/>
              <a:t>23</a:t>
            </a:fld>
            <a:endParaRPr lang="en-GB" altLang="en-US"/>
          </a:p>
        </p:txBody>
      </p:sp>
      <p:sp>
        <p:nvSpPr>
          <p:cNvPr id="6149" name="Footer Placeholder 4">
            <a:extLst>
              <a:ext uri="{FF2B5EF4-FFF2-40B4-BE49-F238E27FC236}">
                <a16:creationId xmlns:a16="http://schemas.microsoft.com/office/drawing/2014/main" id="{4C89BE30-1253-421E-B3EE-E519E80E9234}"/>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3B5F82B-3A40-4E32-968E-7FA7FC3DA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7D84CC7-D19D-4BEE-A9A5-3AD5BAA7D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06E99A5D-D850-4736-9112-BB0D6983C23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1A4F22-66EB-4F4D-B19F-3245ABAA258F}" type="slidenum">
              <a:rPr lang="en-GB" altLang="en-US"/>
              <a:pPr eaLnBrk="1" hangingPunct="1"/>
              <a:t>24</a:t>
            </a:fld>
            <a:endParaRPr lang="en-GB" altLang="en-US"/>
          </a:p>
        </p:txBody>
      </p:sp>
      <p:sp>
        <p:nvSpPr>
          <p:cNvPr id="6149" name="Footer Placeholder 4">
            <a:extLst>
              <a:ext uri="{FF2B5EF4-FFF2-40B4-BE49-F238E27FC236}">
                <a16:creationId xmlns:a16="http://schemas.microsoft.com/office/drawing/2014/main" id="{66A3883E-2CB1-40CC-80DC-FF9B711260C5}"/>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A764C6B-E08D-42ED-863E-1963AA282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F90BCE8-5801-477E-AA9B-5D7D8503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755F246D-982C-4F3A-B5BC-B446D66D0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A991986-3454-439E-AC13-C46507464DED}" type="slidenum">
              <a:rPr lang="en-GB" altLang="en-US"/>
              <a:pPr eaLnBrk="1" hangingPunct="1"/>
              <a:t>25</a:t>
            </a:fld>
            <a:endParaRPr lang="en-GB" altLang="en-US"/>
          </a:p>
        </p:txBody>
      </p:sp>
      <p:sp>
        <p:nvSpPr>
          <p:cNvPr id="6149" name="Footer Placeholder 4">
            <a:extLst>
              <a:ext uri="{FF2B5EF4-FFF2-40B4-BE49-F238E27FC236}">
                <a16:creationId xmlns:a16="http://schemas.microsoft.com/office/drawing/2014/main" id="{C61B32DD-972E-4231-9BA1-4B8C7F5F3D9C}"/>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61996BB-3432-499B-B01F-3BEFDB9580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5CA0834E-52FD-4202-85D0-B1D42BF7F6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6BE2B530-A600-4A8C-8F4A-27E58E7E7F8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702AA-76ED-47D9-9E21-E7C4BB29B0EC}" type="slidenum">
              <a:rPr lang="en-GB" altLang="en-US"/>
              <a:pPr eaLnBrk="1" hangingPunct="1"/>
              <a:t>3</a:t>
            </a:fld>
            <a:endParaRPr lang="en-GB" altLang="en-US"/>
          </a:p>
        </p:txBody>
      </p:sp>
      <p:sp>
        <p:nvSpPr>
          <p:cNvPr id="6149" name="Footer Placeholder 4">
            <a:extLst>
              <a:ext uri="{FF2B5EF4-FFF2-40B4-BE49-F238E27FC236}">
                <a16:creationId xmlns:a16="http://schemas.microsoft.com/office/drawing/2014/main" id="{07E69175-5271-4A0F-B297-AEE51DBC3264}"/>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8971522-6B32-45E3-98C7-C7A06D75C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C9091DF-C99A-4B60-A70E-8635094A1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BF4C8454-2B6F-46F5-B69D-796A378723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66D7B5-9B21-43AE-8FA2-F8AA0B2BE4DE}" type="slidenum">
              <a:rPr lang="en-GB" altLang="en-US"/>
              <a:pPr eaLnBrk="1" hangingPunct="1"/>
              <a:t>5</a:t>
            </a:fld>
            <a:endParaRPr lang="en-GB" altLang="en-US"/>
          </a:p>
        </p:txBody>
      </p:sp>
      <p:sp>
        <p:nvSpPr>
          <p:cNvPr id="6149" name="Footer Placeholder 4">
            <a:extLst>
              <a:ext uri="{FF2B5EF4-FFF2-40B4-BE49-F238E27FC236}">
                <a16:creationId xmlns:a16="http://schemas.microsoft.com/office/drawing/2014/main" id="{3AC6B083-9C55-4F78-894D-AEF6E0DE1B1D}"/>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105FF21-1F04-46EA-AB1A-F24B1AFB2C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B1C8B6E-E1C9-45EC-BF0C-93D35169F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6D6CD1A0-65E9-40C0-AF11-37082DFC54E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45F5CD6-31A3-4498-912C-2DE713A3A607}" type="slidenum">
              <a:rPr lang="en-GB" altLang="en-US"/>
              <a:pPr eaLnBrk="1" hangingPunct="1"/>
              <a:t>6</a:t>
            </a:fld>
            <a:endParaRPr lang="en-GB" altLang="en-US"/>
          </a:p>
        </p:txBody>
      </p:sp>
      <p:sp>
        <p:nvSpPr>
          <p:cNvPr id="6149" name="Footer Placeholder 4">
            <a:extLst>
              <a:ext uri="{FF2B5EF4-FFF2-40B4-BE49-F238E27FC236}">
                <a16:creationId xmlns:a16="http://schemas.microsoft.com/office/drawing/2014/main" id="{BFF8177A-6410-4A52-A624-592AC50BC73A}"/>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4310DB6-5C0C-4EBA-B9D1-9DBAB2B491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92F0A79-FD41-4AFC-9380-0EABEBF75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A6861B5C-38BC-4585-B2A1-1EA5B0B6195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BCC07F2-FFDD-4CA7-A691-4AA51DCDFF0C}" type="slidenum">
              <a:rPr lang="en-GB" altLang="en-US"/>
              <a:pPr eaLnBrk="1" hangingPunct="1"/>
              <a:t>7</a:t>
            </a:fld>
            <a:endParaRPr lang="en-GB" altLang="en-US"/>
          </a:p>
        </p:txBody>
      </p:sp>
      <p:sp>
        <p:nvSpPr>
          <p:cNvPr id="6149" name="Footer Placeholder 4">
            <a:extLst>
              <a:ext uri="{FF2B5EF4-FFF2-40B4-BE49-F238E27FC236}">
                <a16:creationId xmlns:a16="http://schemas.microsoft.com/office/drawing/2014/main" id="{905D6F49-B210-4BCD-8109-0C08A0E7A727}"/>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D783162-5C7C-416B-A3C4-608F89DF41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D338923-3EEE-4EFD-BB48-255EB20500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74708F6-B160-44A0-AB79-5054AE6E405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0E7C673-1CBF-4B75-B11E-7AA1D7760493}" type="slidenum">
              <a:rPr lang="en-GB" altLang="en-US"/>
              <a:pPr eaLnBrk="1" hangingPunct="1"/>
              <a:t>8</a:t>
            </a:fld>
            <a:endParaRPr lang="en-GB" altLang="en-US"/>
          </a:p>
        </p:txBody>
      </p:sp>
      <p:sp>
        <p:nvSpPr>
          <p:cNvPr id="6149" name="Footer Placeholder 4">
            <a:extLst>
              <a:ext uri="{FF2B5EF4-FFF2-40B4-BE49-F238E27FC236}">
                <a16:creationId xmlns:a16="http://schemas.microsoft.com/office/drawing/2014/main" id="{DC0AA2D2-2D6D-4A8E-9321-918F2223A17B}"/>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6971CE8-6C39-4D09-80F3-6EE53E89C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140C9B4-EC10-4C13-9973-78B4F185A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E49568D4-4D1D-45F3-A3B3-0B7F5768788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60CB00-40A5-428E-88C4-6E7B73B02B3F}" type="slidenum">
              <a:rPr lang="en-GB" altLang="en-US"/>
              <a:pPr eaLnBrk="1" hangingPunct="1"/>
              <a:t>9</a:t>
            </a:fld>
            <a:endParaRPr lang="en-GB" altLang="en-US"/>
          </a:p>
        </p:txBody>
      </p:sp>
      <p:sp>
        <p:nvSpPr>
          <p:cNvPr id="6149" name="Footer Placeholder 4">
            <a:extLst>
              <a:ext uri="{FF2B5EF4-FFF2-40B4-BE49-F238E27FC236}">
                <a16:creationId xmlns:a16="http://schemas.microsoft.com/office/drawing/2014/main" id="{DE6EF399-40AA-45DA-855D-E32BEE7B74FA}"/>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99A5CF7-7317-455B-9ACF-1576C06925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D0FEBB6-6FF0-4C74-872A-A65EDFEBF2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1A7F4C31-5B60-4B1A-87B4-DD16517FA44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754BC3-647E-4C78-B012-A83EB60E4A24}" type="slidenum">
              <a:rPr lang="en-GB" altLang="en-US"/>
              <a:pPr eaLnBrk="1" hangingPunct="1"/>
              <a:t>10</a:t>
            </a:fld>
            <a:endParaRPr lang="en-GB" altLang="en-US"/>
          </a:p>
        </p:txBody>
      </p:sp>
      <p:sp>
        <p:nvSpPr>
          <p:cNvPr id="6149" name="Footer Placeholder 4">
            <a:extLst>
              <a:ext uri="{FF2B5EF4-FFF2-40B4-BE49-F238E27FC236}">
                <a16:creationId xmlns:a16="http://schemas.microsoft.com/office/drawing/2014/main" id="{C45841F5-A52D-4DED-90A7-A84D58766259}"/>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t>Ivor Goodsite 2013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itle 9"/>
          <p:cNvSpPr>
            <a:spLocks noGrp="1"/>
          </p:cNvSpPr>
          <p:nvPr>
            <p:ph type="title"/>
          </p:nvPr>
        </p:nvSpPr>
        <p:spPr/>
        <p:txBody>
          <a:bodyPr/>
          <a:lstStyle/>
          <a:p>
            <a:r>
              <a:rPr lang="en-US"/>
              <a:t>Click to edit Master title style</a:t>
            </a:r>
            <a:endParaRPr lang="en-GB"/>
          </a:p>
        </p:txBody>
      </p:sp>
      <p:sp>
        <p:nvSpPr>
          <p:cNvPr id="4" name="Slide Number Placeholder 8">
            <a:extLst>
              <a:ext uri="{FF2B5EF4-FFF2-40B4-BE49-F238E27FC236}">
                <a16:creationId xmlns:a16="http://schemas.microsoft.com/office/drawing/2014/main" id="{0B3C482C-CAAB-45B0-98F4-2BABD761CF3F}"/>
              </a:ext>
            </a:extLst>
          </p:cNvPr>
          <p:cNvSpPr>
            <a:spLocks noGrp="1"/>
          </p:cNvSpPr>
          <p:nvPr>
            <p:ph type="sldNum" sz="quarter" idx="10"/>
          </p:nvPr>
        </p:nvSpPr>
        <p:spPr/>
        <p:txBody>
          <a:bodyPr rtlCol="0"/>
          <a:lstStyle>
            <a:lvl1pPr fontAlgn="auto">
              <a:spcBef>
                <a:spcPts val="0"/>
              </a:spcBef>
              <a:spcAft>
                <a:spcPts val="0"/>
              </a:spcAft>
              <a:defRPr sz="1400">
                <a:solidFill>
                  <a:schemeClr val="tx1">
                    <a:lumMod val="75000"/>
                    <a:lumOff val="25000"/>
                  </a:schemeClr>
                </a:solidFill>
                <a:latin typeface="Arial" pitchFamily="34" charset="0"/>
                <a:cs typeface="Arial" pitchFamily="34" charset="0"/>
              </a:defRPr>
            </a:lvl1pPr>
          </a:lstStyle>
          <a:p>
            <a:pPr>
              <a:defRPr/>
            </a:pPr>
            <a:r>
              <a:rPr lang="en-GB"/>
              <a:t>Ivor Goodsite – 2013	1</a:t>
            </a:r>
          </a:p>
        </p:txBody>
      </p:sp>
    </p:spTree>
    <p:extLst>
      <p:ext uri="{BB962C8B-B14F-4D97-AF65-F5344CB8AC3E}">
        <p14:creationId xmlns:p14="http://schemas.microsoft.com/office/powerpoint/2010/main" val="17863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82775-5C4D-41BE-9AF1-A33B5679140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100EDDA-3446-4686-B65C-C907750C5E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3FAEA2E-0160-4C1E-BF5D-5CCAC0843C37}"/>
              </a:ext>
            </a:extLst>
          </p:cNvPr>
          <p:cNvSpPr>
            <a:spLocks noGrp="1"/>
          </p:cNvSpPr>
          <p:nvPr>
            <p:ph type="sldNum" sz="quarter" idx="12"/>
          </p:nvPr>
        </p:nvSpPr>
        <p:spPr/>
        <p:txBody>
          <a:bodyPr/>
          <a:lstStyle>
            <a:lvl1pPr>
              <a:defRPr/>
            </a:lvl1pPr>
          </a:lstStyle>
          <a:p>
            <a:fld id="{C635AFED-8C30-48C6-80C2-E52C45FCA407}" type="slidenum">
              <a:rPr lang="en-GB" altLang="en-US"/>
              <a:pPr/>
              <a:t>‹#›</a:t>
            </a:fld>
            <a:endParaRPr lang="en-GB" altLang="en-US"/>
          </a:p>
        </p:txBody>
      </p:sp>
    </p:spTree>
    <p:extLst>
      <p:ext uri="{BB962C8B-B14F-4D97-AF65-F5344CB8AC3E}">
        <p14:creationId xmlns:p14="http://schemas.microsoft.com/office/powerpoint/2010/main" val="413249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22B92-BF24-4F6A-A8F9-CB32B094C4D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65605F6-0B5D-4FF9-9306-AE70BFE34C7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DD98DF-E988-404A-8654-D9D0F6000278}"/>
              </a:ext>
            </a:extLst>
          </p:cNvPr>
          <p:cNvSpPr>
            <a:spLocks noGrp="1"/>
          </p:cNvSpPr>
          <p:nvPr>
            <p:ph type="sldNum" sz="quarter" idx="12"/>
          </p:nvPr>
        </p:nvSpPr>
        <p:spPr/>
        <p:txBody>
          <a:bodyPr/>
          <a:lstStyle>
            <a:lvl1pPr>
              <a:defRPr/>
            </a:lvl1pPr>
          </a:lstStyle>
          <a:p>
            <a:fld id="{B60DA003-2B21-412A-A1E1-8A4442771655}" type="slidenum">
              <a:rPr lang="en-GB" altLang="en-US"/>
              <a:pPr/>
              <a:t>‹#›</a:t>
            </a:fld>
            <a:endParaRPr lang="en-GB" altLang="en-US"/>
          </a:p>
        </p:txBody>
      </p:sp>
    </p:spTree>
    <p:extLst>
      <p:ext uri="{BB962C8B-B14F-4D97-AF65-F5344CB8AC3E}">
        <p14:creationId xmlns:p14="http://schemas.microsoft.com/office/powerpoint/2010/main" val="269407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69139E-323D-4E1D-B2A4-A3DDD726CD0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59ED2685-3AA1-4CEB-A91F-4B05ACFDE9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82C4-CCFF-4CC6-BF9B-FA0A5C27FB3F}"/>
              </a:ext>
            </a:extLst>
          </p:cNvPr>
          <p:cNvSpPr>
            <a:spLocks noGrp="1"/>
          </p:cNvSpPr>
          <p:nvPr>
            <p:ph type="sldNum" sz="quarter" idx="12"/>
          </p:nvPr>
        </p:nvSpPr>
        <p:spPr/>
        <p:txBody>
          <a:bodyPr/>
          <a:lstStyle>
            <a:lvl1pPr>
              <a:defRPr/>
            </a:lvl1pPr>
          </a:lstStyle>
          <a:p>
            <a:fld id="{24270556-8255-4F31-AB23-0C4F5BD726F8}" type="slidenum">
              <a:rPr lang="en-GB" altLang="en-US"/>
              <a:pPr/>
              <a:t>‹#›</a:t>
            </a:fld>
            <a:endParaRPr lang="en-GB" altLang="en-US"/>
          </a:p>
        </p:txBody>
      </p:sp>
    </p:spTree>
    <p:extLst>
      <p:ext uri="{BB962C8B-B14F-4D97-AF65-F5344CB8AC3E}">
        <p14:creationId xmlns:p14="http://schemas.microsoft.com/office/powerpoint/2010/main" val="237328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F9C374-D9FD-4906-9BC2-0B4BADC2FE5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56F6DF1-B9B2-4EB3-8686-63870DE1C57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B774A1-C339-428E-89D4-A7B75FC3C997}"/>
              </a:ext>
            </a:extLst>
          </p:cNvPr>
          <p:cNvSpPr>
            <a:spLocks noGrp="1"/>
          </p:cNvSpPr>
          <p:nvPr>
            <p:ph type="sldNum" sz="quarter" idx="12"/>
          </p:nvPr>
        </p:nvSpPr>
        <p:spPr/>
        <p:txBody>
          <a:bodyPr/>
          <a:lstStyle>
            <a:lvl1pPr>
              <a:defRPr/>
            </a:lvl1pPr>
          </a:lstStyle>
          <a:p>
            <a:fld id="{CDCF328A-39AB-45BE-9C63-050D545E33E9}" type="slidenum">
              <a:rPr lang="en-GB" altLang="en-US"/>
              <a:pPr/>
              <a:t>‹#›</a:t>
            </a:fld>
            <a:endParaRPr lang="en-GB" altLang="en-US"/>
          </a:p>
        </p:txBody>
      </p:sp>
    </p:spTree>
    <p:extLst>
      <p:ext uri="{BB962C8B-B14F-4D97-AF65-F5344CB8AC3E}">
        <p14:creationId xmlns:p14="http://schemas.microsoft.com/office/powerpoint/2010/main" val="27538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F25E605-DD1E-41C0-97B7-DAB48A6CFB5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BE542B0-8D90-4FE3-9473-FCE561D4B98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33DD738-2DBA-4607-ADCF-8A2BDA9EC076}"/>
              </a:ext>
            </a:extLst>
          </p:cNvPr>
          <p:cNvSpPr>
            <a:spLocks noGrp="1"/>
          </p:cNvSpPr>
          <p:nvPr>
            <p:ph type="sldNum" sz="quarter" idx="12"/>
          </p:nvPr>
        </p:nvSpPr>
        <p:spPr/>
        <p:txBody>
          <a:bodyPr/>
          <a:lstStyle>
            <a:lvl1pPr>
              <a:defRPr/>
            </a:lvl1pPr>
          </a:lstStyle>
          <a:p>
            <a:fld id="{6FE8DB9D-6B89-4441-9392-4D4472508FAD}" type="slidenum">
              <a:rPr lang="en-GB" altLang="en-US"/>
              <a:pPr/>
              <a:t>‹#›</a:t>
            </a:fld>
            <a:endParaRPr lang="en-GB" altLang="en-US"/>
          </a:p>
        </p:txBody>
      </p:sp>
    </p:spTree>
    <p:extLst>
      <p:ext uri="{BB962C8B-B14F-4D97-AF65-F5344CB8AC3E}">
        <p14:creationId xmlns:p14="http://schemas.microsoft.com/office/powerpoint/2010/main" val="351874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37BF5EE-BC9A-47BA-8FF6-35FBE9AA6778}"/>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586FAAEE-0680-4A71-B929-43084CA7D41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79DB6F8-E0C1-4514-A6E5-2A79D01A2D7C}"/>
              </a:ext>
            </a:extLst>
          </p:cNvPr>
          <p:cNvSpPr>
            <a:spLocks noGrp="1"/>
          </p:cNvSpPr>
          <p:nvPr>
            <p:ph type="sldNum" sz="quarter" idx="12"/>
          </p:nvPr>
        </p:nvSpPr>
        <p:spPr/>
        <p:txBody>
          <a:bodyPr/>
          <a:lstStyle>
            <a:lvl1pPr>
              <a:defRPr/>
            </a:lvl1pPr>
          </a:lstStyle>
          <a:p>
            <a:fld id="{0663A578-E479-4D21-9D61-2E56436654C1}" type="slidenum">
              <a:rPr lang="en-GB" altLang="en-US"/>
              <a:pPr/>
              <a:t>‹#›</a:t>
            </a:fld>
            <a:endParaRPr lang="en-GB" altLang="en-US"/>
          </a:p>
        </p:txBody>
      </p:sp>
    </p:spTree>
    <p:extLst>
      <p:ext uri="{BB962C8B-B14F-4D97-AF65-F5344CB8AC3E}">
        <p14:creationId xmlns:p14="http://schemas.microsoft.com/office/powerpoint/2010/main" val="303287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C344074-9A98-44FF-92AE-FF97EC40392A}"/>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19C624DF-6D5F-491D-A56C-80BB0AB5591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E8217A6-6EBF-4F28-B4D4-F3E60550E1E3}"/>
              </a:ext>
            </a:extLst>
          </p:cNvPr>
          <p:cNvSpPr>
            <a:spLocks noGrp="1"/>
          </p:cNvSpPr>
          <p:nvPr>
            <p:ph type="sldNum" sz="quarter" idx="12"/>
          </p:nvPr>
        </p:nvSpPr>
        <p:spPr/>
        <p:txBody>
          <a:bodyPr/>
          <a:lstStyle>
            <a:lvl1pPr>
              <a:defRPr/>
            </a:lvl1pPr>
          </a:lstStyle>
          <a:p>
            <a:fld id="{4C9BE6EB-E11F-4AEB-9D30-EB210D82E145}" type="slidenum">
              <a:rPr lang="en-GB" altLang="en-US"/>
              <a:pPr/>
              <a:t>‹#›</a:t>
            </a:fld>
            <a:endParaRPr lang="en-GB" altLang="en-US"/>
          </a:p>
        </p:txBody>
      </p:sp>
    </p:spTree>
    <p:extLst>
      <p:ext uri="{BB962C8B-B14F-4D97-AF65-F5344CB8AC3E}">
        <p14:creationId xmlns:p14="http://schemas.microsoft.com/office/powerpoint/2010/main" val="26655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268AB6-8034-44E1-A110-EB4C8087F8A6}"/>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0432414F-A372-41F6-A19B-96E4EE0E87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EEC9AE5-712C-401B-82EF-EA658E6F6E10}"/>
              </a:ext>
            </a:extLst>
          </p:cNvPr>
          <p:cNvSpPr>
            <a:spLocks noGrp="1"/>
          </p:cNvSpPr>
          <p:nvPr>
            <p:ph type="sldNum" sz="quarter" idx="12"/>
          </p:nvPr>
        </p:nvSpPr>
        <p:spPr/>
        <p:txBody>
          <a:bodyPr/>
          <a:lstStyle>
            <a:lvl1pPr>
              <a:defRPr/>
            </a:lvl1pPr>
          </a:lstStyle>
          <a:p>
            <a:fld id="{8DBCB48C-E42C-4686-9D75-A7BBFE2E98AF}" type="slidenum">
              <a:rPr lang="en-GB" altLang="en-US"/>
              <a:pPr/>
              <a:t>‹#›</a:t>
            </a:fld>
            <a:endParaRPr lang="en-GB" altLang="en-US"/>
          </a:p>
        </p:txBody>
      </p:sp>
    </p:spTree>
    <p:extLst>
      <p:ext uri="{BB962C8B-B14F-4D97-AF65-F5344CB8AC3E}">
        <p14:creationId xmlns:p14="http://schemas.microsoft.com/office/powerpoint/2010/main" val="109724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8C8C28-F4ED-4D2C-8E3C-338EB836609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256D5BD-C0F9-44B9-9813-42B30B62773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CBBF163-A80E-4B54-A2D9-3CB7A3109433}"/>
              </a:ext>
            </a:extLst>
          </p:cNvPr>
          <p:cNvSpPr>
            <a:spLocks noGrp="1"/>
          </p:cNvSpPr>
          <p:nvPr>
            <p:ph type="sldNum" sz="quarter" idx="12"/>
          </p:nvPr>
        </p:nvSpPr>
        <p:spPr/>
        <p:txBody>
          <a:bodyPr/>
          <a:lstStyle>
            <a:lvl1pPr>
              <a:defRPr/>
            </a:lvl1pPr>
          </a:lstStyle>
          <a:p>
            <a:fld id="{BA70834B-54C0-426B-8ACE-BF562F27EC43}" type="slidenum">
              <a:rPr lang="en-GB" altLang="en-US"/>
              <a:pPr/>
              <a:t>‹#›</a:t>
            </a:fld>
            <a:endParaRPr lang="en-GB" altLang="en-US"/>
          </a:p>
        </p:txBody>
      </p:sp>
    </p:spTree>
    <p:extLst>
      <p:ext uri="{BB962C8B-B14F-4D97-AF65-F5344CB8AC3E}">
        <p14:creationId xmlns:p14="http://schemas.microsoft.com/office/powerpoint/2010/main" val="409708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E684CF-B2B9-4E8B-8144-6DFF343DEE3D}"/>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59E0A96-6EF6-41E0-8444-E8BE6B02ED0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6C08F55-1AF3-4872-93AE-3619353A7E19}"/>
              </a:ext>
            </a:extLst>
          </p:cNvPr>
          <p:cNvSpPr>
            <a:spLocks noGrp="1"/>
          </p:cNvSpPr>
          <p:nvPr>
            <p:ph type="sldNum" sz="quarter" idx="12"/>
          </p:nvPr>
        </p:nvSpPr>
        <p:spPr/>
        <p:txBody>
          <a:bodyPr/>
          <a:lstStyle>
            <a:lvl1pPr>
              <a:defRPr/>
            </a:lvl1pPr>
          </a:lstStyle>
          <a:p>
            <a:fld id="{FBBAD5F3-F327-4D79-BE2C-A39C26D6F1DF}" type="slidenum">
              <a:rPr lang="en-GB" altLang="en-US"/>
              <a:pPr/>
              <a:t>‹#›</a:t>
            </a:fld>
            <a:endParaRPr lang="en-GB" altLang="en-US"/>
          </a:p>
        </p:txBody>
      </p:sp>
    </p:spTree>
    <p:extLst>
      <p:ext uri="{BB962C8B-B14F-4D97-AF65-F5344CB8AC3E}">
        <p14:creationId xmlns:p14="http://schemas.microsoft.com/office/powerpoint/2010/main" val="27232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7109B04-DE62-40FB-9452-A94AF62BD17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2DFF012-FBF5-40CB-B912-127783B9F0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ADE8660-1D2E-468B-BCDF-DC1294EF4EB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a:extLst>
              <a:ext uri="{FF2B5EF4-FFF2-40B4-BE49-F238E27FC236}">
                <a16:creationId xmlns:a16="http://schemas.microsoft.com/office/drawing/2014/main" id="{970D98A1-8B16-4B8A-843F-7FE4DECA918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3A5A865-F27D-4370-B743-648D24F0E90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848737C-4439-4F02-A189-93592A0F3F9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2004 CCS Documents\Ivor Goodsite\Renders\large-ivor-thumb-4.png">
            <a:extLst>
              <a:ext uri="{FF2B5EF4-FFF2-40B4-BE49-F238E27FC236}">
                <a16:creationId xmlns:a16="http://schemas.microsoft.com/office/drawing/2014/main" id="{95BFD9CD-5024-42BE-9252-6E2570D7E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101850"/>
            <a:ext cx="3598863"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5B8C965-B6D2-4A7E-AA11-5C4CC031FB9F}"/>
              </a:ext>
            </a:extLst>
          </p:cNvPr>
          <p:cNvSpPr/>
          <p:nvPr/>
        </p:nvSpPr>
        <p:spPr>
          <a:xfrm>
            <a:off x="2575117" y="2233156"/>
            <a:ext cx="6330644" cy="2554545"/>
          </a:xfrm>
          <a:prstGeom prst="rect">
            <a:avLst/>
          </a:prstGeom>
          <a:noFill/>
        </p:spPr>
        <p:txBody>
          <a:bodyPr wrap="none">
            <a:spAutoFit/>
          </a:bodyPr>
          <a:lstStyle/>
          <a:p>
            <a:pPr algn="ctr">
              <a:defRPr/>
            </a:pPr>
            <a:r>
              <a:rPr lang="en-US" sz="8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rPr>
              <a:t>Ivor </a:t>
            </a:r>
            <a:r>
              <a:rPr lang="en-US" sz="8000" b="1" dirty="0" err="1">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rPr>
              <a:t>Goodsite</a:t>
            </a:r>
            <a:endParaRPr lang="en-US" sz="8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endParaRPr>
          </a:p>
          <a:p>
            <a:pPr algn="ctr">
              <a:defRPr/>
            </a:pPr>
            <a:r>
              <a:rPr lang="en-US" sz="8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rPr>
              <a:t>Presentation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72BD83DB-BF8A-41BE-9972-3D6FC213367E}"/>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2291" name="TextBox 5">
            <a:extLst>
              <a:ext uri="{FF2B5EF4-FFF2-40B4-BE49-F238E27FC236}">
                <a16:creationId xmlns:a16="http://schemas.microsoft.com/office/drawing/2014/main" id="{83B1CED3-D9E8-40FF-9D1F-86A62F130BAF}"/>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9</a:t>
            </a:r>
          </a:p>
        </p:txBody>
      </p:sp>
      <p:sp>
        <p:nvSpPr>
          <p:cNvPr id="5" name="Rectangle 4">
            <a:extLst>
              <a:ext uri="{FF2B5EF4-FFF2-40B4-BE49-F238E27FC236}">
                <a16:creationId xmlns:a16="http://schemas.microsoft.com/office/drawing/2014/main" id="{35CA61C9-6403-4270-BDC2-BF454F3E0549}"/>
              </a:ext>
            </a:extLst>
          </p:cNvPr>
          <p:cNvSpPr/>
          <p:nvPr/>
        </p:nvSpPr>
        <p:spPr>
          <a:xfrm>
            <a:off x="0" y="440740"/>
            <a:ext cx="9144000"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Cement Mixer</a:t>
            </a:r>
          </a:p>
        </p:txBody>
      </p:sp>
      <p:pic>
        <p:nvPicPr>
          <p:cNvPr id="12293" name="Picture 6" descr="U:\2004 CCS Documents\Ivor Goodsite\Photos\2011\Ivor cementing.jpg">
            <a:extLst>
              <a:ext uri="{FF2B5EF4-FFF2-40B4-BE49-F238E27FC236}">
                <a16:creationId xmlns:a16="http://schemas.microsoft.com/office/drawing/2014/main" id="{BAD5E957-A3DE-47AB-B0D9-7C25058D2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060575"/>
            <a:ext cx="5399088" cy="3038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fade">
                                      <p:cBhvr>
                                        <p:cTn id="10"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20D841-8D14-470E-BB20-5D0FDEAA5271}"/>
              </a:ext>
            </a:extLst>
          </p:cNvPr>
          <p:cNvSpPr/>
          <p:nvPr/>
        </p:nvSpPr>
        <p:spPr>
          <a:xfrm>
            <a:off x="1853698" y="440740"/>
            <a:ext cx="5436604"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Dumper truck</a:t>
            </a:r>
          </a:p>
        </p:txBody>
      </p:sp>
      <p:pic>
        <p:nvPicPr>
          <p:cNvPr id="9" name="Picture 7" descr="Truck%2010">
            <a:extLst>
              <a:ext uri="{FF2B5EF4-FFF2-40B4-BE49-F238E27FC236}">
                <a16:creationId xmlns:a16="http://schemas.microsoft.com/office/drawing/2014/main" id="{4252D4DB-B829-4244-8189-CDCB5C7E9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700213"/>
            <a:ext cx="5172075" cy="413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Box 3">
            <a:extLst>
              <a:ext uri="{FF2B5EF4-FFF2-40B4-BE49-F238E27FC236}">
                <a16:creationId xmlns:a16="http://schemas.microsoft.com/office/drawing/2014/main" id="{04E9C0CC-F096-4730-993D-C0091FF9CB45}"/>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3317" name="TextBox 5">
            <a:extLst>
              <a:ext uri="{FF2B5EF4-FFF2-40B4-BE49-F238E27FC236}">
                <a16:creationId xmlns:a16="http://schemas.microsoft.com/office/drawing/2014/main" id="{66E9B083-BE72-4E2C-9A08-CC10AD3CFBF0}"/>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F4F6DE0C-0EF5-4C17-91F3-2A8E9F057083}"/>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4339" name="TextBox 5">
            <a:extLst>
              <a:ext uri="{FF2B5EF4-FFF2-40B4-BE49-F238E27FC236}">
                <a16:creationId xmlns:a16="http://schemas.microsoft.com/office/drawing/2014/main" id="{EC6278DE-B6AC-4B72-8B5F-6D3DA9FF7CFA}"/>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11</a:t>
            </a:r>
          </a:p>
        </p:txBody>
      </p:sp>
      <p:sp>
        <p:nvSpPr>
          <p:cNvPr id="5" name="Rectangle 4">
            <a:extLst>
              <a:ext uri="{FF2B5EF4-FFF2-40B4-BE49-F238E27FC236}">
                <a16:creationId xmlns:a16="http://schemas.microsoft.com/office/drawing/2014/main" id="{C8B027AE-4540-4129-8253-E0E74125B7C1}"/>
              </a:ext>
            </a:extLst>
          </p:cNvPr>
          <p:cNvSpPr/>
          <p:nvPr/>
        </p:nvSpPr>
        <p:spPr>
          <a:xfrm>
            <a:off x="0" y="440740"/>
            <a:ext cx="9144000"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Tipper Truck</a:t>
            </a:r>
          </a:p>
        </p:txBody>
      </p:sp>
      <p:pic>
        <p:nvPicPr>
          <p:cNvPr id="14341" name="Picture 5" descr="U:\2004 CCS Documents\Ivor Goodsite\Presentation\2016\Background and images\_18A6155.jpg">
            <a:extLst>
              <a:ext uri="{FF2B5EF4-FFF2-40B4-BE49-F238E27FC236}">
                <a16:creationId xmlns:a16="http://schemas.microsoft.com/office/drawing/2014/main" id="{8C44DEE3-A282-459D-A29B-CA40716D5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700213"/>
            <a:ext cx="4752975" cy="432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61AC99-8C85-499C-9A04-C5DCF2DE9592}"/>
              </a:ext>
            </a:extLst>
          </p:cNvPr>
          <p:cNvSpPr/>
          <p:nvPr/>
        </p:nvSpPr>
        <p:spPr>
          <a:xfrm>
            <a:off x="0" y="222972"/>
            <a:ext cx="9143999" cy="1446550"/>
          </a:xfrm>
          <a:prstGeom prst="rect">
            <a:avLst/>
          </a:prstGeom>
          <a:noFill/>
        </p:spPr>
        <p:txBody>
          <a:bodyPr>
            <a:spAutoFit/>
          </a:bodyPr>
          <a:lstStyle/>
          <a:p>
            <a:pPr algn="ctr">
              <a:defRPr/>
            </a:pPr>
            <a:r>
              <a:rPr lang="en-US" sz="88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WARNING!</a:t>
            </a:r>
            <a:endParaRPr lang="en-US" sz="9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p:txBody>
      </p:sp>
      <p:sp>
        <p:nvSpPr>
          <p:cNvPr id="13" name="Rounded Rectangle 12">
            <a:extLst>
              <a:ext uri="{FF2B5EF4-FFF2-40B4-BE49-F238E27FC236}">
                <a16:creationId xmlns:a16="http://schemas.microsoft.com/office/drawing/2014/main" id="{D8F71573-5E1E-4926-AB91-A90357CE9B46}"/>
              </a:ext>
            </a:extLst>
          </p:cNvPr>
          <p:cNvSpPr/>
          <p:nvPr/>
        </p:nvSpPr>
        <p:spPr>
          <a:xfrm>
            <a:off x="1763688" y="1628800"/>
            <a:ext cx="6990369" cy="3807381"/>
          </a:xfrm>
          <a:prstGeom prst="roundRect">
            <a:avLst>
              <a:gd name="adj" fmla="val 8565"/>
            </a:avLst>
          </a:prstGeom>
          <a:solidFill>
            <a:srgbClr val="FCD5B5">
              <a:alpha val="74118"/>
            </a:srgbClr>
          </a:solidFill>
        </p:spPr>
        <p:txBody>
          <a:bodyPr>
            <a:spAutoFit/>
          </a:bodyPr>
          <a:lstStyle/>
          <a:p>
            <a:pPr>
              <a:defRPr/>
            </a:pPr>
            <a:endParaRPr lang="en-GB"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lgn="ctr">
              <a:defRPr/>
            </a:pPr>
            <a:r>
              <a:rPr lang="en-GB" sz="3600" dirty="0">
                <a:latin typeface="Myriad Pro" pitchFamily="34" charset="0"/>
                <a:cs typeface="Arial" charset="0"/>
              </a:rPr>
              <a:t>Although these machines may look interesting and exciting to play on, they are </a:t>
            </a:r>
            <a:r>
              <a:rPr lang="en-GB" sz="3600" b="1" dirty="0">
                <a:latin typeface="Myriad Pro" pitchFamily="34" charset="0"/>
                <a:cs typeface="Arial" charset="0"/>
              </a:rPr>
              <a:t>very</a:t>
            </a:r>
            <a:r>
              <a:rPr lang="en-GB" sz="3600" dirty="0">
                <a:latin typeface="Myriad Pro" pitchFamily="34" charset="0"/>
                <a:cs typeface="Arial" charset="0"/>
              </a:rPr>
              <a:t> dangerous and must only be operated by a trained professional.</a:t>
            </a:r>
          </a:p>
          <a:p>
            <a:pPr algn="ctr">
              <a:defRPr/>
            </a:pPr>
            <a:endParaRPr lang="en-GB" sz="2000" dirty="0">
              <a:latin typeface="Myriad Pro" pitchFamily="34" charset="0"/>
              <a:cs typeface="Arial" charset="0"/>
            </a:endParaRPr>
          </a:p>
          <a:p>
            <a:pPr>
              <a:defRPr/>
            </a:pPr>
            <a:endParaRPr lang="en-GB" sz="1000" dirty="0">
              <a:latin typeface="Myriad Pro" pitchFamily="34" charset="0"/>
              <a:cs typeface="Arial" charset="0"/>
            </a:endParaRPr>
          </a:p>
        </p:txBody>
      </p:sp>
      <p:sp>
        <p:nvSpPr>
          <p:cNvPr id="15364" name="TextBox 3">
            <a:extLst>
              <a:ext uri="{FF2B5EF4-FFF2-40B4-BE49-F238E27FC236}">
                <a16:creationId xmlns:a16="http://schemas.microsoft.com/office/drawing/2014/main" id="{D777D9CD-E671-45CB-909C-36FD6C2D6DD9}"/>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5365" name="TextBox 5">
            <a:extLst>
              <a:ext uri="{FF2B5EF4-FFF2-40B4-BE49-F238E27FC236}">
                <a16:creationId xmlns:a16="http://schemas.microsoft.com/office/drawing/2014/main" id="{43FE294C-8426-4A45-B701-87F3E3B1D646}"/>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12</a:t>
            </a:r>
          </a:p>
        </p:txBody>
      </p:sp>
      <p:pic>
        <p:nvPicPr>
          <p:cNvPr id="15366" name="Picture 6" descr="U:\2004 CCS Documents\Best Practice Hub\2016\Ivor\Honor\Renders\honor renders hi res\Honor ipad hr.png">
            <a:extLst>
              <a:ext uri="{FF2B5EF4-FFF2-40B4-BE49-F238E27FC236}">
                <a16:creationId xmlns:a16="http://schemas.microsoft.com/office/drawing/2014/main" id="{AE02B0B6-E40A-4A0C-A0F7-B1F87C6CC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77838"/>
            <a:ext cx="2968626"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fade">
                                      <p:cBhvr>
                                        <p:cTn id="1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4389E6-297E-47B1-992F-5936C81607C4}"/>
              </a:ext>
            </a:extLst>
          </p:cNvPr>
          <p:cNvSpPr/>
          <p:nvPr/>
        </p:nvSpPr>
        <p:spPr>
          <a:xfrm>
            <a:off x="143731" y="1844824"/>
            <a:ext cx="8856538" cy="3139321"/>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What dangers</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could you find</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on a building site? </a:t>
            </a:r>
          </a:p>
        </p:txBody>
      </p:sp>
      <p:sp>
        <p:nvSpPr>
          <p:cNvPr id="16387" name="TextBox 3">
            <a:extLst>
              <a:ext uri="{FF2B5EF4-FFF2-40B4-BE49-F238E27FC236}">
                <a16:creationId xmlns:a16="http://schemas.microsoft.com/office/drawing/2014/main" id="{B6ABD756-8BEF-46BA-966E-E9D04209AB75}"/>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6388" name="TextBox 5">
            <a:extLst>
              <a:ext uri="{FF2B5EF4-FFF2-40B4-BE49-F238E27FC236}">
                <a16:creationId xmlns:a16="http://schemas.microsoft.com/office/drawing/2014/main" id="{1B2C2FF0-038C-4893-AEC4-52331795813D}"/>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6">
            <a:extLst>
              <a:ext uri="{FF2B5EF4-FFF2-40B4-BE49-F238E27FC236}">
                <a16:creationId xmlns:a16="http://schemas.microsoft.com/office/drawing/2014/main" id="{4D116117-80B6-4EDE-BAD0-7803605D2DA5}"/>
              </a:ext>
            </a:extLst>
          </p:cNvPr>
          <p:cNvSpPr txBox="1">
            <a:spLocks noChangeArrowheads="1"/>
          </p:cNvSpPr>
          <p:nvPr/>
        </p:nvSpPr>
        <p:spPr bwMode="auto">
          <a:xfrm>
            <a:off x="2268538" y="5837238"/>
            <a:ext cx="1006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Holes</a:t>
            </a:r>
            <a:endParaRPr lang="en-US" altLang="en-US" sz="2000" b="1">
              <a:latin typeface="Myriad Pro" pitchFamily="34" charset="0"/>
            </a:endParaRPr>
          </a:p>
        </p:txBody>
      </p:sp>
      <p:sp>
        <p:nvSpPr>
          <p:cNvPr id="20" name="Text Box 25">
            <a:extLst>
              <a:ext uri="{FF2B5EF4-FFF2-40B4-BE49-F238E27FC236}">
                <a16:creationId xmlns:a16="http://schemas.microsoft.com/office/drawing/2014/main" id="{F3977A8B-FE23-470A-8A5F-AEA6775AFDF3}"/>
              </a:ext>
            </a:extLst>
          </p:cNvPr>
          <p:cNvSpPr txBox="1">
            <a:spLocks noChangeArrowheads="1"/>
          </p:cNvSpPr>
          <p:nvPr/>
        </p:nvSpPr>
        <p:spPr bwMode="auto">
          <a:xfrm>
            <a:off x="5343525" y="5837238"/>
            <a:ext cx="21605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Site machinery</a:t>
            </a:r>
            <a:endParaRPr lang="en-US" altLang="en-US" sz="2000" b="1">
              <a:latin typeface="Myriad Pro" pitchFamily="34" charset="0"/>
            </a:endParaRPr>
          </a:p>
        </p:txBody>
      </p:sp>
      <p:sp>
        <p:nvSpPr>
          <p:cNvPr id="22" name="Text Box 14">
            <a:extLst>
              <a:ext uri="{FF2B5EF4-FFF2-40B4-BE49-F238E27FC236}">
                <a16:creationId xmlns:a16="http://schemas.microsoft.com/office/drawing/2014/main" id="{AB11E4B5-6CC4-4FC2-8541-6FCCBDC91C2B}"/>
              </a:ext>
            </a:extLst>
          </p:cNvPr>
          <p:cNvSpPr txBox="1">
            <a:spLocks noChangeArrowheads="1"/>
          </p:cNvSpPr>
          <p:nvPr/>
        </p:nvSpPr>
        <p:spPr bwMode="auto">
          <a:xfrm>
            <a:off x="1908175" y="1354138"/>
            <a:ext cx="2089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b="1">
                <a:latin typeface="Myriad Pro" pitchFamily="34" charset="0"/>
              </a:rPr>
              <a:t>Scaffolding</a:t>
            </a:r>
            <a:endParaRPr lang="en-US" altLang="en-US" sz="2000" b="1">
              <a:latin typeface="Myriad Pro" pitchFamily="34" charset="0"/>
            </a:endParaRPr>
          </a:p>
        </p:txBody>
      </p:sp>
      <p:sp>
        <p:nvSpPr>
          <p:cNvPr id="24" name="Text Box 18">
            <a:extLst>
              <a:ext uri="{FF2B5EF4-FFF2-40B4-BE49-F238E27FC236}">
                <a16:creationId xmlns:a16="http://schemas.microsoft.com/office/drawing/2014/main" id="{A3D4E722-D7A4-4713-8582-2168E19AC9B5}"/>
              </a:ext>
            </a:extLst>
          </p:cNvPr>
          <p:cNvSpPr txBox="1">
            <a:spLocks noChangeArrowheads="1"/>
          </p:cNvSpPr>
          <p:nvPr/>
        </p:nvSpPr>
        <p:spPr bwMode="auto">
          <a:xfrm>
            <a:off x="5449888" y="1354138"/>
            <a:ext cx="16430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b="1">
                <a:latin typeface="Myriad Pro" pitchFamily="34" charset="0"/>
              </a:rPr>
              <a:t>Trip hazards</a:t>
            </a:r>
            <a:endParaRPr lang="en-US" altLang="en-US" sz="2000" b="1">
              <a:latin typeface="Myriad Pro" pitchFamily="34" charset="0"/>
            </a:endParaRPr>
          </a:p>
        </p:txBody>
      </p:sp>
      <p:sp>
        <p:nvSpPr>
          <p:cNvPr id="25" name="Rectangle 24">
            <a:extLst>
              <a:ext uri="{FF2B5EF4-FFF2-40B4-BE49-F238E27FC236}">
                <a16:creationId xmlns:a16="http://schemas.microsoft.com/office/drawing/2014/main" id="{4AEFC728-4844-4EF1-81DE-9A3DAA0943E3}"/>
              </a:ext>
            </a:extLst>
          </p:cNvPr>
          <p:cNvSpPr/>
          <p:nvPr/>
        </p:nvSpPr>
        <p:spPr>
          <a:xfrm>
            <a:off x="1844082" y="430100"/>
            <a:ext cx="5436604" cy="923330"/>
          </a:xfrm>
          <a:prstGeom prst="rect">
            <a:avLst/>
          </a:prstGeom>
          <a:noFill/>
        </p:spPr>
        <p:txBody>
          <a:bodyPr>
            <a:spAutoFit/>
          </a:bodyPr>
          <a:lstStyle/>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Site dangers</a:t>
            </a:r>
          </a:p>
        </p:txBody>
      </p:sp>
      <p:sp>
        <p:nvSpPr>
          <p:cNvPr id="17415" name="TextBox 3">
            <a:extLst>
              <a:ext uri="{FF2B5EF4-FFF2-40B4-BE49-F238E27FC236}">
                <a16:creationId xmlns:a16="http://schemas.microsoft.com/office/drawing/2014/main" id="{62FB4E99-8269-4D14-A5B8-D94563ECD2B2}"/>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7416" name="TextBox 5">
            <a:extLst>
              <a:ext uri="{FF2B5EF4-FFF2-40B4-BE49-F238E27FC236}">
                <a16:creationId xmlns:a16="http://schemas.microsoft.com/office/drawing/2014/main" id="{F6DDB862-E27C-4B07-B23C-8EA36B094290}"/>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14</a:t>
            </a:r>
          </a:p>
        </p:txBody>
      </p:sp>
      <p:pic>
        <p:nvPicPr>
          <p:cNvPr id="17418" name="Picture 23" descr="U:\2004 CCS Documents\Scheme Photos\Site\Bad practice\Appearance\CCS Picture 030.jpg">
            <a:extLst>
              <a:ext uri="{FF2B5EF4-FFF2-40B4-BE49-F238E27FC236}">
                <a16:creationId xmlns:a16="http://schemas.microsoft.com/office/drawing/2014/main" id="{1A5A74B5-8C34-4EA0-9FA6-45901C403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727200"/>
            <a:ext cx="324008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15" descr="Ground%20opening%204%20At">
            <a:extLst>
              <a:ext uri="{FF2B5EF4-FFF2-40B4-BE49-F238E27FC236}">
                <a16:creationId xmlns:a16="http://schemas.microsoft.com/office/drawing/2014/main" id="{05192F86-43B9-4913-952D-C8600F603510}"/>
              </a:ext>
            </a:extLst>
          </p:cNvPr>
          <p:cNvPicPr>
            <a:picLocks noChangeAspect="1" noChangeArrowheads="1"/>
          </p:cNvPicPr>
          <p:nvPr/>
        </p:nvPicPr>
        <p:blipFill>
          <a:blip r:embed="rId4">
            <a:lum bright="-4000"/>
            <a:extLst>
              <a:ext uri="{28A0092B-C50C-407E-A947-70E740481C1C}">
                <a14:useLocalDpi xmlns:a14="http://schemas.microsoft.com/office/drawing/2010/main" val="0"/>
              </a:ext>
            </a:extLst>
          </a:blip>
          <a:srcRect/>
          <a:stretch>
            <a:fillRect/>
          </a:stretch>
        </p:blipFill>
        <p:spPr bwMode="auto">
          <a:xfrm>
            <a:off x="1258888" y="3860800"/>
            <a:ext cx="3240087" cy="197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0" name="Picture 14" descr="U:\2004 CCS Documents\Scheme Photos\Site\Good practice\Workforce\Working (5).JPG">
            <a:extLst>
              <a:ext uri="{FF2B5EF4-FFF2-40B4-BE49-F238E27FC236}">
                <a16:creationId xmlns:a16="http://schemas.microsoft.com/office/drawing/2014/main" id="{869F1C92-A106-4879-A817-59ABB132C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57625"/>
            <a:ext cx="3240087" cy="1979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1" name="Picture 13" descr="U:\2004 CCS Documents\Scheme Photos\Site\Good practice\Appearance\Banner set (17).jpg">
            <a:extLst>
              <a:ext uri="{FF2B5EF4-FFF2-40B4-BE49-F238E27FC236}">
                <a16:creationId xmlns:a16="http://schemas.microsoft.com/office/drawing/2014/main" id="{3BD3292C-E61C-4AE6-AA76-028BC95EF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1727200"/>
            <a:ext cx="324008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7420"/>
                                        </p:tgtEl>
                                        <p:attrNameLst>
                                          <p:attrName>style.visibility</p:attrName>
                                        </p:attrNameLst>
                                      </p:cBhvr>
                                      <p:to>
                                        <p:strVal val="visible"/>
                                      </p:to>
                                    </p:set>
                                    <p:animEffect transition="in" filter="fade">
                                      <p:cBhvr>
                                        <p:cTn id="25" dur="500"/>
                                        <p:tgtEl>
                                          <p:spTgt spid="17420"/>
                                        </p:tgtEl>
                                      </p:cBhvr>
                                    </p:animEffect>
                                  </p:childTnLst>
                                </p:cTn>
                              </p:par>
                              <p:par>
                                <p:cTn id="26" presetID="10" presetClass="entr" presetSubtype="0" fill="hold" nodeType="withEffect">
                                  <p:stCondLst>
                                    <p:cond delay="0"/>
                                  </p:stCondLst>
                                  <p:childTnLst>
                                    <p:set>
                                      <p:cBhvr>
                                        <p:cTn id="27" dur="1" fill="hold">
                                          <p:stCondLst>
                                            <p:cond delay="0"/>
                                          </p:stCondLst>
                                        </p:cTn>
                                        <p:tgtEl>
                                          <p:spTgt spid="17418"/>
                                        </p:tgtEl>
                                        <p:attrNameLst>
                                          <p:attrName>style.visibility</p:attrName>
                                        </p:attrNameLst>
                                      </p:cBhvr>
                                      <p:to>
                                        <p:strVal val="visible"/>
                                      </p:to>
                                    </p:set>
                                    <p:animEffect transition="in" filter="fade">
                                      <p:cBhvr>
                                        <p:cTn id="28" dur="500"/>
                                        <p:tgtEl>
                                          <p:spTgt spid="17418"/>
                                        </p:tgtEl>
                                      </p:cBhvr>
                                    </p:animEffect>
                                  </p:childTnLst>
                                </p:cTn>
                              </p:par>
                              <p:par>
                                <p:cTn id="29" presetID="10" presetClass="entr" presetSubtype="0" fill="hold" nodeType="withEffect">
                                  <p:stCondLst>
                                    <p:cond delay="0"/>
                                  </p:stCondLst>
                                  <p:childTnLst>
                                    <p:set>
                                      <p:cBhvr>
                                        <p:cTn id="30" dur="1" fill="hold">
                                          <p:stCondLst>
                                            <p:cond delay="0"/>
                                          </p:stCondLst>
                                        </p:cTn>
                                        <p:tgtEl>
                                          <p:spTgt spid="17421"/>
                                        </p:tgtEl>
                                        <p:attrNameLst>
                                          <p:attrName>style.visibility</p:attrName>
                                        </p:attrNameLst>
                                      </p:cBhvr>
                                      <p:to>
                                        <p:strVal val="visible"/>
                                      </p:to>
                                    </p:set>
                                    <p:animEffect transition="in" filter="fade">
                                      <p:cBhvr>
                                        <p:cTn id="31"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6E8B50-0C5D-4B71-A9C6-1DC8AFC5BE85}"/>
              </a:ext>
            </a:extLst>
          </p:cNvPr>
          <p:cNvSpPr/>
          <p:nvPr/>
        </p:nvSpPr>
        <p:spPr>
          <a:xfrm>
            <a:off x="143731" y="1700808"/>
            <a:ext cx="8856538" cy="3139321"/>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How do operatives</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stay safe on</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a building site?</a:t>
            </a:r>
          </a:p>
        </p:txBody>
      </p:sp>
      <p:sp>
        <p:nvSpPr>
          <p:cNvPr id="18440" name="TextBox 1">
            <a:extLst>
              <a:ext uri="{FF2B5EF4-FFF2-40B4-BE49-F238E27FC236}">
                <a16:creationId xmlns:a16="http://schemas.microsoft.com/office/drawing/2014/main" id="{01429E54-1CE0-4E2F-BDBF-E196A7C1A14E}"/>
              </a:ext>
            </a:extLst>
          </p:cNvPr>
          <p:cNvSpPr>
            <a:spLocks noChangeArrowheads="1"/>
          </p:cNvSpPr>
          <p:nvPr/>
        </p:nvSpPr>
        <p:spPr bwMode="auto">
          <a:xfrm>
            <a:off x="900113" y="4941888"/>
            <a:ext cx="1654175" cy="1327150"/>
          </a:xfrm>
          <a:prstGeom prst="wedgeRoundRectCallout">
            <a:avLst>
              <a:gd name="adj1" fmla="val -65449"/>
              <a:gd name="adj2" fmla="val -22662"/>
              <a:gd name="adj3" fmla="val 16667"/>
            </a:avLst>
          </a:prstGeom>
          <a:solidFill>
            <a:srgbClr val="FCD5B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i="1">
                <a:latin typeface="Myriad Pro" pitchFamily="34" charset="0"/>
              </a:rPr>
              <a:t>An operative is someone who works on a building site</a:t>
            </a:r>
          </a:p>
        </p:txBody>
      </p:sp>
      <p:sp>
        <p:nvSpPr>
          <p:cNvPr id="18436" name="TextBox 3">
            <a:extLst>
              <a:ext uri="{FF2B5EF4-FFF2-40B4-BE49-F238E27FC236}">
                <a16:creationId xmlns:a16="http://schemas.microsoft.com/office/drawing/2014/main" id="{075745FE-B013-43B2-9D25-9EFE1C15F589}"/>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8437" name="TextBox 5">
            <a:extLst>
              <a:ext uri="{FF2B5EF4-FFF2-40B4-BE49-F238E27FC236}">
                <a16:creationId xmlns:a16="http://schemas.microsoft.com/office/drawing/2014/main" id="{4CA2F5C7-6961-4500-800C-E36C38E02474}"/>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15</a:t>
            </a:r>
          </a:p>
        </p:txBody>
      </p:sp>
      <p:pic>
        <p:nvPicPr>
          <p:cNvPr id="18438" name="Picture 7" descr="U:\2004 CCS Documents\Ivor Goodsite\Renders\Ivor Goodsite arms folded.png">
            <a:extLst>
              <a:ext uri="{FF2B5EF4-FFF2-40B4-BE49-F238E27FC236}">
                <a16:creationId xmlns:a16="http://schemas.microsoft.com/office/drawing/2014/main" id="{107C9616-DBD7-4BA1-A18C-4885DDDB6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4845050"/>
            <a:ext cx="7286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18440"/>
                                        </p:tgtEl>
                                        <p:attrNameLst>
                                          <p:attrName>style.visibility</p:attrName>
                                        </p:attrNameLst>
                                      </p:cBhvr>
                                      <p:to>
                                        <p:strVal val="visible"/>
                                      </p:to>
                                    </p:set>
                                    <p:anim calcmode="lin" valueType="num">
                                      <p:cBhvr additive="base">
                                        <p:cTn id="11" dur="500" fill="hold"/>
                                        <p:tgtEl>
                                          <p:spTgt spid="18440"/>
                                        </p:tgtEl>
                                        <p:attrNameLst>
                                          <p:attrName>ppt_x</p:attrName>
                                        </p:attrNameLst>
                                      </p:cBhvr>
                                      <p:tavLst>
                                        <p:tav tm="0">
                                          <p:val>
                                            <p:strVal val="0-#ppt_w/2"/>
                                          </p:val>
                                        </p:tav>
                                        <p:tav tm="100000">
                                          <p:val>
                                            <p:strVal val="#ppt_x"/>
                                          </p:val>
                                        </p:tav>
                                      </p:tavLst>
                                    </p:anim>
                                    <p:anim calcmode="lin" valueType="num">
                                      <p:cBhvr additive="base">
                                        <p:cTn id="12" dur="500" fill="hold"/>
                                        <p:tgtEl>
                                          <p:spTgt spid="1844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32" presetClass="emph" presetSubtype="0" fill="hold" grpId="1" nodeType="afterEffect">
                                  <p:stCondLst>
                                    <p:cond delay="0"/>
                                  </p:stCondLst>
                                  <p:childTnLst>
                                    <p:animRot by="120000">
                                      <p:cBhvr>
                                        <p:cTn id="15" dur="75" fill="hold">
                                          <p:stCondLst>
                                            <p:cond delay="0"/>
                                          </p:stCondLst>
                                        </p:cTn>
                                        <p:tgtEl>
                                          <p:spTgt spid="18440"/>
                                        </p:tgtEl>
                                        <p:attrNameLst>
                                          <p:attrName>r</p:attrName>
                                        </p:attrNameLst>
                                      </p:cBhvr>
                                    </p:animRot>
                                    <p:animRot by="-240000">
                                      <p:cBhvr>
                                        <p:cTn id="16" dur="150" fill="hold">
                                          <p:stCondLst>
                                            <p:cond delay="150"/>
                                          </p:stCondLst>
                                        </p:cTn>
                                        <p:tgtEl>
                                          <p:spTgt spid="18440"/>
                                        </p:tgtEl>
                                        <p:attrNameLst>
                                          <p:attrName>r</p:attrName>
                                        </p:attrNameLst>
                                      </p:cBhvr>
                                    </p:animRot>
                                    <p:animRot by="240000">
                                      <p:cBhvr>
                                        <p:cTn id="17" dur="150" fill="hold">
                                          <p:stCondLst>
                                            <p:cond delay="300"/>
                                          </p:stCondLst>
                                        </p:cTn>
                                        <p:tgtEl>
                                          <p:spTgt spid="18440"/>
                                        </p:tgtEl>
                                        <p:attrNameLst>
                                          <p:attrName>r</p:attrName>
                                        </p:attrNameLst>
                                      </p:cBhvr>
                                    </p:animRot>
                                    <p:animRot by="-240000">
                                      <p:cBhvr>
                                        <p:cTn id="18" dur="150" fill="hold">
                                          <p:stCondLst>
                                            <p:cond delay="450"/>
                                          </p:stCondLst>
                                        </p:cTn>
                                        <p:tgtEl>
                                          <p:spTgt spid="18440"/>
                                        </p:tgtEl>
                                        <p:attrNameLst>
                                          <p:attrName>r</p:attrName>
                                        </p:attrNameLst>
                                      </p:cBhvr>
                                    </p:animRot>
                                    <p:animRot by="120000">
                                      <p:cBhvr>
                                        <p:cTn id="19" dur="150" fill="hold">
                                          <p:stCondLst>
                                            <p:cond delay="600"/>
                                          </p:stCondLst>
                                        </p:cTn>
                                        <p:tgtEl>
                                          <p:spTgt spid="18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701EF2-4CB4-49D3-A6A1-494809251902}"/>
              </a:ext>
            </a:extLst>
          </p:cNvPr>
          <p:cNvSpPr/>
          <p:nvPr/>
        </p:nvSpPr>
        <p:spPr>
          <a:xfrm>
            <a:off x="0" y="430100"/>
            <a:ext cx="9144000" cy="923330"/>
          </a:xfrm>
          <a:prstGeom prst="rect">
            <a:avLst/>
          </a:prstGeom>
          <a:noFill/>
        </p:spPr>
        <p:txBody>
          <a:bodyPr>
            <a:spAutoFit/>
          </a:bodyPr>
          <a:lstStyle/>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Protective clothing</a:t>
            </a:r>
          </a:p>
        </p:txBody>
      </p:sp>
      <p:sp>
        <p:nvSpPr>
          <p:cNvPr id="2" name="Rounded Rectangle 1">
            <a:extLst>
              <a:ext uri="{FF2B5EF4-FFF2-40B4-BE49-F238E27FC236}">
                <a16:creationId xmlns:a16="http://schemas.microsoft.com/office/drawing/2014/main" id="{FAB86E4E-4962-4EEE-8F9E-85D3499724E7}"/>
              </a:ext>
            </a:extLst>
          </p:cNvPr>
          <p:cNvSpPr/>
          <p:nvPr/>
        </p:nvSpPr>
        <p:spPr>
          <a:xfrm>
            <a:off x="323850" y="1557338"/>
            <a:ext cx="8496300" cy="4792662"/>
          </a:xfrm>
          <a:prstGeom prst="roundRect">
            <a:avLst>
              <a:gd name="adj" fmla="val 10308"/>
            </a:avLst>
          </a:prstGeom>
          <a:solidFill>
            <a:srgbClr val="FCD5B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Myriad Pro" pitchFamily="34" charset="0"/>
            </a:endParaRPr>
          </a:p>
        </p:txBody>
      </p:sp>
      <p:pic>
        <p:nvPicPr>
          <p:cNvPr id="19464" name="Picture 2" descr="U:\2004 CCS Documents\Ivor Goodsite\Presentation\2013\Images\Picture18.png">
            <a:extLst>
              <a:ext uri="{FF2B5EF4-FFF2-40B4-BE49-F238E27FC236}">
                <a16:creationId xmlns:a16="http://schemas.microsoft.com/office/drawing/2014/main" id="{57C854B1-D895-4014-89C2-3AC39162B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16113"/>
            <a:ext cx="18383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U:\2004 CCS Documents\Ivor Goodsite\Presentation\2013\Images\goggles.png">
            <a:extLst>
              <a:ext uri="{FF2B5EF4-FFF2-40B4-BE49-F238E27FC236}">
                <a16:creationId xmlns:a16="http://schemas.microsoft.com/office/drawing/2014/main" id="{72335538-2731-43ED-AC58-1E46F5DE5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017713"/>
            <a:ext cx="2101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8" descr="U:\2004 CCS Documents\Ivor Goodsite\Presentation\2013\Images\hivis.png">
            <a:extLst>
              <a:ext uri="{FF2B5EF4-FFF2-40B4-BE49-F238E27FC236}">
                <a16:creationId xmlns:a16="http://schemas.microsoft.com/office/drawing/2014/main" id="{8632E9E5-41BA-4C95-A3D9-76D78A0EB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650" y="1828800"/>
            <a:ext cx="17049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9" descr="U:\2004 CCS Documents\Ivor Goodsite\Presentation\2013\Images\gloves.png">
            <a:extLst>
              <a:ext uri="{FF2B5EF4-FFF2-40B4-BE49-F238E27FC236}">
                <a16:creationId xmlns:a16="http://schemas.microsoft.com/office/drawing/2014/main" id="{98701EB8-F22A-4597-8A8C-724279D50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8663" y="3930650"/>
            <a:ext cx="1743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8">
            <a:extLst>
              <a:ext uri="{FF2B5EF4-FFF2-40B4-BE49-F238E27FC236}">
                <a16:creationId xmlns:a16="http://schemas.microsoft.com/office/drawing/2014/main" id="{BDE7E6C4-818E-40AD-B4FF-2DDB98731B23}"/>
              </a:ext>
            </a:extLst>
          </p:cNvPr>
          <p:cNvSpPr txBox="1">
            <a:spLocks noChangeArrowheads="1"/>
          </p:cNvSpPr>
          <p:nvPr/>
        </p:nvSpPr>
        <p:spPr bwMode="auto">
          <a:xfrm>
            <a:off x="1749425" y="5753100"/>
            <a:ext cx="19446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b="1">
                <a:latin typeface="Myriad Pro" pitchFamily="34" charset="0"/>
              </a:rPr>
              <a:t>Boots</a:t>
            </a:r>
            <a:endParaRPr lang="en-US" altLang="en-US" sz="2000" b="1">
              <a:latin typeface="Myriad Pro" pitchFamily="34" charset="0"/>
            </a:endParaRPr>
          </a:p>
        </p:txBody>
      </p:sp>
      <p:sp>
        <p:nvSpPr>
          <p:cNvPr id="39" name="Text Box 11">
            <a:extLst>
              <a:ext uri="{FF2B5EF4-FFF2-40B4-BE49-F238E27FC236}">
                <a16:creationId xmlns:a16="http://schemas.microsoft.com/office/drawing/2014/main" id="{7DFC326E-589C-481A-8122-B0255A35FE27}"/>
              </a:ext>
            </a:extLst>
          </p:cNvPr>
          <p:cNvSpPr txBox="1">
            <a:spLocks noChangeArrowheads="1"/>
          </p:cNvSpPr>
          <p:nvPr/>
        </p:nvSpPr>
        <p:spPr bwMode="auto">
          <a:xfrm>
            <a:off x="3721100" y="3571875"/>
            <a:ext cx="19431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Hi-Viz jacket</a:t>
            </a:r>
            <a:endParaRPr lang="en-US" altLang="en-US" sz="2000" b="1">
              <a:latin typeface="Myriad Pro" pitchFamily="34" charset="0"/>
            </a:endParaRPr>
          </a:p>
        </p:txBody>
      </p:sp>
      <p:sp>
        <p:nvSpPr>
          <p:cNvPr id="40" name="Text Box 17">
            <a:extLst>
              <a:ext uri="{FF2B5EF4-FFF2-40B4-BE49-F238E27FC236}">
                <a16:creationId xmlns:a16="http://schemas.microsoft.com/office/drawing/2014/main" id="{AC359B13-9650-4C28-A92A-88F3BDE0A750}"/>
              </a:ext>
            </a:extLst>
          </p:cNvPr>
          <p:cNvSpPr txBox="1">
            <a:spLocks noChangeArrowheads="1"/>
          </p:cNvSpPr>
          <p:nvPr/>
        </p:nvSpPr>
        <p:spPr bwMode="auto">
          <a:xfrm>
            <a:off x="1554163" y="3357563"/>
            <a:ext cx="1368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Goggles</a:t>
            </a:r>
            <a:endParaRPr lang="en-US" altLang="en-US" sz="2000" b="1">
              <a:latin typeface="Myriad Pro" pitchFamily="34" charset="0"/>
            </a:endParaRPr>
          </a:p>
        </p:txBody>
      </p:sp>
      <p:sp>
        <p:nvSpPr>
          <p:cNvPr id="41" name="Text Box 20">
            <a:extLst>
              <a:ext uri="{FF2B5EF4-FFF2-40B4-BE49-F238E27FC236}">
                <a16:creationId xmlns:a16="http://schemas.microsoft.com/office/drawing/2014/main" id="{8DFBDFAC-C9B7-4FF7-B1C8-AF973E22A8AE}"/>
              </a:ext>
            </a:extLst>
          </p:cNvPr>
          <p:cNvSpPr txBox="1">
            <a:spLocks noChangeArrowheads="1"/>
          </p:cNvSpPr>
          <p:nvPr/>
        </p:nvSpPr>
        <p:spPr bwMode="auto">
          <a:xfrm>
            <a:off x="6713538" y="3244850"/>
            <a:ext cx="1511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Hard hat</a:t>
            </a:r>
            <a:endParaRPr lang="en-US" altLang="en-US" sz="2000" b="1">
              <a:latin typeface="Myriad Pro" pitchFamily="34" charset="0"/>
            </a:endParaRPr>
          </a:p>
        </p:txBody>
      </p:sp>
      <p:sp>
        <p:nvSpPr>
          <p:cNvPr id="42" name="Text Box 14">
            <a:extLst>
              <a:ext uri="{FF2B5EF4-FFF2-40B4-BE49-F238E27FC236}">
                <a16:creationId xmlns:a16="http://schemas.microsoft.com/office/drawing/2014/main" id="{E5EDC400-80A1-4160-8274-7F6974B03B46}"/>
              </a:ext>
            </a:extLst>
          </p:cNvPr>
          <p:cNvSpPr txBox="1">
            <a:spLocks noChangeArrowheads="1"/>
          </p:cNvSpPr>
          <p:nvPr/>
        </p:nvSpPr>
        <p:spPr bwMode="auto">
          <a:xfrm>
            <a:off x="5861050" y="5645150"/>
            <a:ext cx="2159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Protective gloves</a:t>
            </a:r>
            <a:endParaRPr lang="en-US" altLang="en-US" sz="2000" b="1">
              <a:latin typeface="Myriad Pro" pitchFamily="34" charset="0"/>
            </a:endParaRPr>
          </a:p>
        </p:txBody>
      </p:sp>
      <p:sp>
        <p:nvSpPr>
          <p:cNvPr id="19469" name="TextBox 3">
            <a:extLst>
              <a:ext uri="{FF2B5EF4-FFF2-40B4-BE49-F238E27FC236}">
                <a16:creationId xmlns:a16="http://schemas.microsoft.com/office/drawing/2014/main" id="{6A00EFD3-4EB0-42BE-8764-8BD1B770ABBE}"/>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9470" name="TextBox 5">
            <a:extLst>
              <a:ext uri="{FF2B5EF4-FFF2-40B4-BE49-F238E27FC236}">
                <a16:creationId xmlns:a16="http://schemas.microsoft.com/office/drawing/2014/main" id="{8682E5F7-E6D2-4621-BAF2-DA752EDA3BCD}"/>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16</a:t>
            </a:r>
          </a:p>
        </p:txBody>
      </p:sp>
      <p:pic>
        <p:nvPicPr>
          <p:cNvPr id="19471" name="Picture 15" descr="U:\2004 CCS Documents\Ivor Goodsite\Costume Instructions\Photoshopped\Ivor Boots loose.png">
            <a:extLst>
              <a:ext uri="{FF2B5EF4-FFF2-40B4-BE49-F238E27FC236}">
                <a16:creationId xmlns:a16="http://schemas.microsoft.com/office/drawing/2014/main" id="{C959AC75-33A0-4D70-A2A8-F2582F3302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4030663"/>
            <a:ext cx="2049463"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fade">
                                      <p:cBhvr>
                                        <p:cTn id="15" dur="500"/>
                                        <p:tgtEl>
                                          <p:spTgt spid="194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fade">
                                      <p:cBhvr>
                                        <p:cTn id="23" dur="500"/>
                                        <p:tgtEl>
                                          <p:spTgt spid="194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464"/>
                                        </p:tgtEl>
                                        <p:attrNameLst>
                                          <p:attrName>style.visibility</p:attrName>
                                        </p:attrNameLst>
                                      </p:cBhvr>
                                      <p:to>
                                        <p:strVal val="visible"/>
                                      </p:to>
                                    </p:set>
                                    <p:animEffect transition="in" filter="fade">
                                      <p:cBhvr>
                                        <p:cTn id="31" dur="500"/>
                                        <p:tgtEl>
                                          <p:spTgt spid="194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9471"/>
                                        </p:tgtEl>
                                        <p:attrNameLst>
                                          <p:attrName>style.visibility</p:attrName>
                                        </p:attrNameLst>
                                      </p:cBhvr>
                                      <p:to>
                                        <p:strVal val="visible"/>
                                      </p:to>
                                    </p:set>
                                    <p:animEffect transition="in" filter="fade">
                                      <p:cBhvr>
                                        <p:cTn id="39" dur="500"/>
                                        <p:tgtEl>
                                          <p:spTgt spid="194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9467"/>
                                        </p:tgtEl>
                                        <p:attrNameLst>
                                          <p:attrName>style.visibility</p:attrName>
                                        </p:attrNameLst>
                                      </p:cBhvr>
                                      <p:to>
                                        <p:strVal val="visible"/>
                                      </p:to>
                                    </p:set>
                                    <p:animEffect transition="in" filter="fade">
                                      <p:cBhvr>
                                        <p:cTn id="47" dur="500"/>
                                        <p:tgtEl>
                                          <p:spTgt spid="194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A8F457-6C1D-433B-94BB-09B69653B4B0}"/>
              </a:ext>
            </a:extLst>
          </p:cNvPr>
          <p:cNvSpPr/>
          <p:nvPr/>
        </p:nvSpPr>
        <p:spPr>
          <a:xfrm>
            <a:off x="0" y="430100"/>
            <a:ext cx="9144000" cy="923330"/>
          </a:xfrm>
          <a:prstGeom prst="rect">
            <a:avLst/>
          </a:prstGeom>
          <a:noFill/>
        </p:spPr>
        <p:txBody>
          <a:bodyPr>
            <a:spAutoFit/>
          </a:bodyPr>
          <a:lstStyle/>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Safety equipment</a:t>
            </a:r>
          </a:p>
        </p:txBody>
      </p:sp>
      <p:sp>
        <p:nvSpPr>
          <p:cNvPr id="19" name="Text Box 95">
            <a:extLst>
              <a:ext uri="{FF2B5EF4-FFF2-40B4-BE49-F238E27FC236}">
                <a16:creationId xmlns:a16="http://schemas.microsoft.com/office/drawing/2014/main" id="{4C77C661-26A7-4F09-BC4B-3A29B28E2CE2}"/>
              </a:ext>
            </a:extLst>
          </p:cNvPr>
          <p:cNvSpPr txBox="1">
            <a:spLocks noChangeArrowheads="1"/>
          </p:cNvSpPr>
          <p:nvPr/>
        </p:nvSpPr>
        <p:spPr bwMode="auto">
          <a:xfrm>
            <a:off x="1908175" y="1412875"/>
            <a:ext cx="19431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Clear signage</a:t>
            </a:r>
            <a:endParaRPr lang="en-US" altLang="en-US" sz="2000" b="1">
              <a:latin typeface="Myriad Pro" pitchFamily="34" charset="0"/>
            </a:endParaRPr>
          </a:p>
        </p:txBody>
      </p:sp>
      <p:sp>
        <p:nvSpPr>
          <p:cNvPr id="20" name="Text Box 99">
            <a:extLst>
              <a:ext uri="{FF2B5EF4-FFF2-40B4-BE49-F238E27FC236}">
                <a16:creationId xmlns:a16="http://schemas.microsoft.com/office/drawing/2014/main" id="{902974FC-BE7C-4DA8-BC17-45AEB057AFB5}"/>
              </a:ext>
            </a:extLst>
          </p:cNvPr>
          <p:cNvSpPr txBox="1">
            <a:spLocks noChangeArrowheads="1"/>
          </p:cNvSpPr>
          <p:nvPr/>
        </p:nvSpPr>
        <p:spPr bwMode="auto">
          <a:xfrm>
            <a:off x="5148263" y="1412875"/>
            <a:ext cx="2232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b="1">
                <a:latin typeface="Myriad Pro" pitchFamily="34" charset="0"/>
              </a:rPr>
              <a:t>Skin protection</a:t>
            </a:r>
            <a:endParaRPr lang="en-US" altLang="en-US" sz="2000" b="1">
              <a:latin typeface="Myriad Pro" pitchFamily="34" charset="0"/>
            </a:endParaRPr>
          </a:p>
        </p:txBody>
      </p:sp>
      <p:sp>
        <p:nvSpPr>
          <p:cNvPr id="21" name="Text Box 90">
            <a:extLst>
              <a:ext uri="{FF2B5EF4-FFF2-40B4-BE49-F238E27FC236}">
                <a16:creationId xmlns:a16="http://schemas.microsoft.com/office/drawing/2014/main" id="{2D8DE613-F8B4-40D6-B28B-8BD38EBBF5F5}"/>
              </a:ext>
            </a:extLst>
          </p:cNvPr>
          <p:cNvSpPr txBox="1">
            <a:spLocks noChangeArrowheads="1"/>
          </p:cNvSpPr>
          <p:nvPr/>
        </p:nvSpPr>
        <p:spPr bwMode="auto">
          <a:xfrm>
            <a:off x="2159000" y="6116638"/>
            <a:ext cx="11525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b="1">
                <a:latin typeface="Myriad Pro" pitchFamily="34" charset="0"/>
              </a:rPr>
              <a:t>Cones</a:t>
            </a:r>
            <a:endParaRPr lang="en-US" altLang="en-US" sz="2000" b="1">
              <a:latin typeface="Myriad Pro" pitchFamily="34" charset="0"/>
            </a:endParaRPr>
          </a:p>
        </p:txBody>
      </p:sp>
      <p:sp>
        <p:nvSpPr>
          <p:cNvPr id="22" name="Text Box 93">
            <a:extLst>
              <a:ext uri="{FF2B5EF4-FFF2-40B4-BE49-F238E27FC236}">
                <a16:creationId xmlns:a16="http://schemas.microsoft.com/office/drawing/2014/main" id="{31BF0422-E9C3-470F-9FB0-4AA3B4E325B6}"/>
              </a:ext>
            </a:extLst>
          </p:cNvPr>
          <p:cNvSpPr txBox="1">
            <a:spLocks noChangeArrowheads="1"/>
          </p:cNvSpPr>
          <p:nvPr/>
        </p:nvSpPr>
        <p:spPr bwMode="auto">
          <a:xfrm>
            <a:off x="5040313" y="6124575"/>
            <a:ext cx="24114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b="1">
                <a:latin typeface="Myriad Pro" pitchFamily="34" charset="0"/>
              </a:rPr>
              <a:t>Fire extinguishers</a:t>
            </a:r>
            <a:endParaRPr lang="en-US" altLang="en-US" sz="2000" b="1">
              <a:latin typeface="Myriad Pro" pitchFamily="34" charset="0"/>
            </a:endParaRPr>
          </a:p>
        </p:txBody>
      </p:sp>
      <p:sp>
        <p:nvSpPr>
          <p:cNvPr id="20487" name="TextBox 3">
            <a:extLst>
              <a:ext uri="{FF2B5EF4-FFF2-40B4-BE49-F238E27FC236}">
                <a16:creationId xmlns:a16="http://schemas.microsoft.com/office/drawing/2014/main" id="{16A20E88-8E6E-48F4-AD6A-E2A14D35595B}"/>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0488" name="TextBox 5">
            <a:extLst>
              <a:ext uri="{FF2B5EF4-FFF2-40B4-BE49-F238E27FC236}">
                <a16:creationId xmlns:a16="http://schemas.microsoft.com/office/drawing/2014/main" id="{78FA5E65-F6D8-4284-9388-F90DA83DEA0E}"/>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17</a:t>
            </a:r>
          </a:p>
        </p:txBody>
      </p:sp>
      <p:pic>
        <p:nvPicPr>
          <p:cNvPr id="20491" name="Picture 12" descr="U:\2004 CCS Documents\Scheme Photos\Site\Good practice\Safety\Good signage.JPG">
            <a:extLst>
              <a:ext uri="{FF2B5EF4-FFF2-40B4-BE49-F238E27FC236}">
                <a16:creationId xmlns:a16="http://schemas.microsoft.com/office/drawing/2014/main" id="{D4B78102-359F-489E-B96A-7B7379376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7" t="18251" r="5981"/>
          <a:stretch>
            <a:fillRect/>
          </a:stretch>
        </p:blipFill>
        <p:spPr bwMode="auto">
          <a:xfrm>
            <a:off x="1187450" y="4054475"/>
            <a:ext cx="3240088" cy="1966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13" descr="U:\2004 CCS Documents\Scheme Photos\Site\Good practice\Safety\_DSC4904.jpg">
            <a:extLst>
              <a:ext uri="{FF2B5EF4-FFF2-40B4-BE49-F238E27FC236}">
                <a16:creationId xmlns:a16="http://schemas.microsoft.com/office/drawing/2014/main" id="{08B6E308-A929-4C92-84CB-ED4594B9E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4054475"/>
            <a:ext cx="3240088" cy="1966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4" name="Picture 14" descr="U:\2004 CCS Documents\Scheme Photos\Site\Good practice\Safety\Skin safety centre.jpg">
            <a:extLst>
              <a:ext uri="{FF2B5EF4-FFF2-40B4-BE49-F238E27FC236}">
                <a16:creationId xmlns:a16="http://schemas.microsoft.com/office/drawing/2014/main" id="{91B598C0-2E5A-4511-8BE1-C85A0570B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908175"/>
            <a:ext cx="3240088" cy="197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95" name="Picture 15" descr="U:\2004 CCS Documents\Scheme Photos\Site\Good practice\Safety\_DSC6967.jpg">
            <a:extLst>
              <a:ext uri="{FF2B5EF4-FFF2-40B4-BE49-F238E27FC236}">
                <a16:creationId xmlns:a16="http://schemas.microsoft.com/office/drawing/2014/main" id="{B15279C4-27D5-44E5-AE34-4FBA223216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908175"/>
            <a:ext cx="3240088" cy="197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491"/>
                                        </p:tgtEl>
                                        <p:attrNameLst>
                                          <p:attrName>style.visibility</p:attrName>
                                        </p:attrNameLst>
                                      </p:cBhvr>
                                      <p:to>
                                        <p:strVal val="visible"/>
                                      </p:to>
                                    </p:set>
                                    <p:animEffect transition="in" filter="fade">
                                      <p:cBhvr>
                                        <p:cTn id="22" dur="500"/>
                                        <p:tgtEl>
                                          <p:spTgt spid="20491"/>
                                        </p:tgtEl>
                                      </p:cBhvr>
                                    </p:animEffect>
                                  </p:childTnLst>
                                </p:cTn>
                              </p:par>
                              <p:par>
                                <p:cTn id="23" presetID="10" presetClass="entr" presetSubtype="0" fill="hold" nodeType="withEffect">
                                  <p:stCondLst>
                                    <p:cond delay="0"/>
                                  </p:stCondLst>
                                  <p:childTnLst>
                                    <p:set>
                                      <p:cBhvr>
                                        <p:cTn id="24" dur="1" fill="hold">
                                          <p:stCondLst>
                                            <p:cond delay="0"/>
                                          </p:stCondLst>
                                        </p:cTn>
                                        <p:tgtEl>
                                          <p:spTgt spid="20495"/>
                                        </p:tgtEl>
                                        <p:attrNameLst>
                                          <p:attrName>style.visibility</p:attrName>
                                        </p:attrNameLst>
                                      </p:cBhvr>
                                      <p:to>
                                        <p:strVal val="visible"/>
                                      </p:to>
                                    </p:set>
                                    <p:animEffect transition="in" filter="fade">
                                      <p:cBhvr>
                                        <p:cTn id="25" dur="500"/>
                                        <p:tgtEl>
                                          <p:spTgt spid="20495"/>
                                        </p:tgtEl>
                                      </p:cBhvr>
                                    </p:animEffect>
                                  </p:childTnLst>
                                </p:cTn>
                              </p:par>
                              <p:par>
                                <p:cTn id="26" presetID="10" presetClass="entr" presetSubtype="0" fill="hold" nodeType="withEffect">
                                  <p:stCondLst>
                                    <p:cond delay="0"/>
                                  </p:stCondLst>
                                  <p:childTnLst>
                                    <p:set>
                                      <p:cBhvr>
                                        <p:cTn id="27" dur="1" fill="hold">
                                          <p:stCondLst>
                                            <p:cond delay="0"/>
                                          </p:stCondLst>
                                        </p:cTn>
                                        <p:tgtEl>
                                          <p:spTgt spid="20494"/>
                                        </p:tgtEl>
                                        <p:attrNameLst>
                                          <p:attrName>style.visibility</p:attrName>
                                        </p:attrNameLst>
                                      </p:cBhvr>
                                      <p:to>
                                        <p:strVal val="visible"/>
                                      </p:to>
                                    </p:set>
                                    <p:animEffect transition="in" filter="fade">
                                      <p:cBhvr>
                                        <p:cTn id="28" dur="500"/>
                                        <p:tgtEl>
                                          <p:spTgt spid="20494"/>
                                        </p:tgtEl>
                                      </p:cBhvr>
                                    </p:animEffect>
                                  </p:childTnLst>
                                </p:cTn>
                              </p:par>
                              <p:par>
                                <p:cTn id="29" presetID="10" presetClass="entr" presetSubtype="0" fill="hold" nodeType="with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fade">
                                      <p:cBhvr>
                                        <p:cTn id="31"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73E1236-855C-4A94-A1CF-E0B1164700FC}"/>
              </a:ext>
            </a:extLst>
          </p:cNvPr>
          <p:cNvSpPr/>
          <p:nvPr/>
        </p:nvSpPr>
        <p:spPr>
          <a:xfrm>
            <a:off x="232393" y="1340768"/>
            <a:ext cx="6990369" cy="4420433"/>
          </a:xfrm>
          <a:prstGeom prst="roundRect">
            <a:avLst>
              <a:gd name="adj" fmla="val 8565"/>
            </a:avLst>
          </a:prstGeom>
          <a:solidFill>
            <a:srgbClr val="FCD5B5">
              <a:alpha val="74118"/>
            </a:srgbClr>
          </a:solidFill>
        </p:spPr>
        <p:txBody>
          <a:bodyPr>
            <a:spAutoFit/>
          </a:bodyPr>
          <a:lstStyle/>
          <a:p>
            <a:pPr algn="ctr">
              <a:defRPr/>
            </a:pPr>
            <a:r>
              <a:rPr lang="en-GB" sz="6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IMPORTANT!</a:t>
            </a:r>
          </a:p>
          <a:p>
            <a:pPr algn="ctr">
              <a:defRPr/>
            </a:pPr>
            <a:r>
              <a:rPr lang="en-GB" sz="3000" dirty="0">
                <a:latin typeface="Myriad Pro" pitchFamily="34" charset="0"/>
                <a:cs typeface="Arial" charset="0"/>
              </a:rPr>
              <a:t>People working on construction sites are properly trained and wear protective clothing to stay safe.</a:t>
            </a:r>
          </a:p>
          <a:p>
            <a:pPr algn="ctr">
              <a:defRPr/>
            </a:pPr>
            <a:endParaRPr lang="en-GB" sz="16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lgn="ctr">
              <a:defRPr/>
            </a:pPr>
            <a:r>
              <a:rPr lang="en-GB" sz="3600" b="1" dirty="0">
                <a:latin typeface="Myriad Pro" pitchFamily="34" charset="0"/>
                <a:cs typeface="Arial" charset="0"/>
              </a:rPr>
              <a:t>Please stay safe by staying </a:t>
            </a:r>
          </a:p>
          <a:p>
            <a:pPr algn="ctr">
              <a:defRPr/>
            </a:pPr>
            <a:r>
              <a:rPr lang="en-GB" sz="3600" b="1" dirty="0">
                <a:latin typeface="Myriad Pro" pitchFamily="34" charset="0"/>
                <a:cs typeface="Arial" charset="0"/>
              </a:rPr>
              <a:t>away from building sites! </a:t>
            </a:r>
          </a:p>
          <a:p>
            <a:pPr algn="ctr">
              <a:defRPr/>
            </a:pPr>
            <a:endParaRPr lang="en-GB" sz="2000" dirty="0">
              <a:latin typeface="Myriad Pro" pitchFamily="34" charset="0"/>
              <a:cs typeface="Arial" charset="0"/>
            </a:endParaRPr>
          </a:p>
          <a:p>
            <a:pPr>
              <a:defRPr/>
            </a:pPr>
            <a:endParaRPr lang="en-GB" sz="1000" dirty="0">
              <a:latin typeface="Myriad Pro" pitchFamily="34" charset="0"/>
              <a:cs typeface="Arial" charset="0"/>
            </a:endParaRPr>
          </a:p>
        </p:txBody>
      </p:sp>
      <p:sp>
        <p:nvSpPr>
          <p:cNvPr id="21507" name="TextBox 3">
            <a:extLst>
              <a:ext uri="{FF2B5EF4-FFF2-40B4-BE49-F238E27FC236}">
                <a16:creationId xmlns:a16="http://schemas.microsoft.com/office/drawing/2014/main" id="{21C1CCFE-3628-4534-8CCB-9A837590A99A}"/>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1508" name="TextBox 5">
            <a:extLst>
              <a:ext uri="{FF2B5EF4-FFF2-40B4-BE49-F238E27FC236}">
                <a16:creationId xmlns:a16="http://schemas.microsoft.com/office/drawing/2014/main" id="{1E2F81FC-31F3-4BA8-9A03-55E01D3CDBD6}"/>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18</a:t>
            </a:r>
          </a:p>
        </p:txBody>
      </p:sp>
      <p:pic>
        <p:nvPicPr>
          <p:cNvPr id="21509" name="Picture 6" descr="U:\2004 CCS Documents\Ivor Goodsite\Renders\Ivor image for Realm.png">
            <a:extLst>
              <a:ext uri="{FF2B5EF4-FFF2-40B4-BE49-F238E27FC236}">
                <a16:creationId xmlns:a16="http://schemas.microsoft.com/office/drawing/2014/main" id="{209432E6-D3DC-4D7C-A959-3AD348632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692150"/>
            <a:ext cx="2892425"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F5CFA4A4-3B16-4302-9AF8-BB7ADB6A7B3C}"/>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4099" name="TextBox 5">
            <a:extLst>
              <a:ext uri="{FF2B5EF4-FFF2-40B4-BE49-F238E27FC236}">
                <a16:creationId xmlns:a16="http://schemas.microsoft.com/office/drawing/2014/main" id="{565F52A8-2690-4495-B6FE-3CD71093CD1B}"/>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a:t>
            </a:r>
          </a:p>
        </p:txBody>
      </p:sp>
      <p:sp>
        <p:nvSpPr>
          <p:cNvPr id="2" name="Rectangle 1">
            <a:extLst>
              <a:ext uri="{FF2B5EF4-FFF2-40B4-BE49-F238E27FC236}">
                <a16:creationId xmlns:a16="http://schemas.microsoft.com/office/drawing/2014/main" id="{914B7512-DF28-4ADC-9ED8-23088A31BC9E}"/>
              </a:ext>
            </a:extLst>
          </p:cNvPr>
          <p:cNvSpPr/>
          <p:nvPr/>
        </p:nvSpPr>
        <p:spPr>
          <a:xfrm>
            <a:off x="988541" y="44624"/>
            <a:ext cx="7183761" cy="1754326"/>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Welcome to your talk on</a:t>
            </a:r>
          </a:p>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building site safety</a:t>
            </a:r>
          </a:p>
        </p:txBody>
      </p:sp>
      <p:pic>
        <p:nvPicPr>
          <p:cNvPr id="4102" name="Picture 16" descr="U:\2004 CCS Documents\Scheme Photos\Site\Good practice\Safety\_DSC4497.jpg">
            <a:extLst>
              <a:ext uri="{FF2B5EF4-FFF2-40B4-BE49-F238E27FC236}">
                <a16:creationId xmlns:a16="http://schemas.microsoft.com/office/drawing/2014/main" id="{8B4B3ADA-D476-4EC0-9CFE-790CCF909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3240087" cy="215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17" descr="U:\2004 CCS Documents\Scheme Photos\Site\Good practice\Safety\_DSC6829.jpg">
            <a:extLst>
              <a:ext uri="{FF2B5EF4-FFF2-40B4-BE49-F238E27FC236}">
                <a16:creationId xmlns:a16="http://schemas.microsoft.com/office/drawing/2014/main" id="{9BBD2CAE-7461-4138-973B-824F493A9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295775"/>
            <a:ext cx="3240087" cy="2157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8" descr="U:\2004 CCS Documents\Scheme Photos\Site\Good practice\Safety\Operative awareness (2).JPG">
            <a:extLst>
              <a:ext uri="{FF2B5EF4-FFF2-40B4-BE49-F238E27FC236}">
                <a16:creationId xmlns:a16="http://schemas.microsoft.com/office/drawing/2014/main" id="{C3A3BF80-B053-4DDF-961A-0CEF3756E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310063"/>
            <a:ext cx="3240087" cy="2143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5" name="Picture 9" descr="U:\2004 CCS Documents\Scheme Photos\Site\Good practice\Safety\_DSC3655.jpg">
            <a:extLst>
              <a:ext uri="{FF2B5EF4-FFF2-40B4-BE49-F238E27FC236}">
                <a16:creationId xmlns:a16="http://schemas.microsoft.com/office/drawing/2014/main" id="{483D2B8C-99A1-4682-81BD-540A5C979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992313"/>
            <a:ext cx="3240087" cy="2157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500"/>
                                        <p:tgtEl>
                                          <p:spTgt spid="4103"/>
                                        </p:tgtEl>
                                      </p:cBhvr>
                                    </p:animEffect>
                                  </p:childTnLst>
                                </p:cTn>
                              </p:par>
                              <p:par>
                                <p:cTn id="11" presetID="10" presetClass="entr" presetSubtype="0" fill="hold" nodeType="withEffect">
                                  <p:stCondLst>
                                    <p:cond delay="0"/>
                                  </p:stCondLst>
                                  <p:childTnLst>
                                    <p:set>
                                      <p:cBhvr>
                                        <p:cTn id="12" dur="1" fill="hold">
                                          <p:stCondLst>
                                            <p:cond delay="0"/>
                                          </p:stCondLst>
                                        </p:cTn>
                                        <p:tgtEl>
                                          <p:spTgt spid="4104"/>
                                        </p:tgtEl>
                                        <p:attrNameLst>
                                          <p:attrName>style.visibility</p:attrName>
                                        </p:attrNameLst>
                                      </p:cBhvr>
                                      <p:to>
                                        <p:strVal val="visible"/>
                                      </p:to>
                                    </p:set>
                                    <p:animEffect transition="in" filter="fade">
                                      <p:cBhvr>
                                        <p:cTn id="13" dur="500"/>
                                        <p:tgtEl>
                                          <p:spTgt spid="4104"/>
                                        </p:tgtEl>
                                      </p:cBhvr>
                                    </p:animEffect>
                                  </p:childTnLst>
                                </p:cTn>
                              </p:par>
                              <p:par>
                                <p:cTn id="14" presetID="10" presetClass="entr" presetSubtype="0" fill="hold" nodeType="withEffect">
                                  <p:stCondLst>
                                    <p:cond delay="0"/>
                                  </p:stCondLst>
                                  <p:childTnLst>
                                    <p:set>
                                      <p:cBhvr>
                                        <p:cTn id="15" dur="1" fill="hold">
                                          <p:stCondLst>
                                            <p:cond delay="0"/>
                                          </p:stCondLst>
                                        </p:cTn>
                                        <p:tgtEl>
                                          <p:spTgt spid="4105"/>
                                        </p:tgtEl>
                                        <p:attrNameLst>
                                          <p:attrName>style.visibility</p:attrName>
                                        </p:attrNameLst>
                                      </p:cBhvr>
                                      <p:to>
                                        <p:strVal val="visible"/>
                                      </p:to>
                                    </p:set>
                                    <p:animEffect transition="in" filter="fade">
                                      <p:cBhvr>
                                        <p:cTn id="16"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F7ADB8-26E1-40CE-A0E3-AB68E00DFFB2}"/>
              </a:ext>
            </a:extLst>
          </p:cNvPr>
          <p:cNvSpPr/>
          <p:nvPr/>
        </p:nvSpPr>
        <p:spPr>
          <a:xfrm>
            <a:off x="0" y="430100"/>
            <a:ext cx="9144000" cy="923330"/>
          </a:xfrm>
          <a:prstGeom prst="rect">
            <a:avLst/>
          </a:prstGeom>
          <a:noFill/>
        </p:spPr>
        <p:txBody>
          <a:bodyPr>
            <a:spAutoFit/>
          </a:bodyPr>
          <a:lstStyle/>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Cyclist and pedestrian safety</a:t>
            </a:r>
          </a:p>
        </p:txBody>
      </p:sp>
      <p:sp>
        <p:nvSpPr>
          <p:cNvPr id="5" name="Rounded Rectangle 18">
            <a:extLst>
              <a:ext uri="{FF2B5EF4-FFF2-40B4-BE49-F238E27FC236}">
                <a16:creationId xmlns:a16="http://schemas.microsoft.com/office/drawing/2014/main" id="{819777DC-BA16-448C-B817-988E50B1FF31}"/>
              </a:ext>
            </a:extLst>
          </p:cNvPr>
          <p:cNvSpPr>
            <a:spLocks noChangeArrowheads="1"/>
          </p:cNvSpPr>
          <p:nvPr/>
        </p:nvSpPr>
        <p:spPr bwMode="auto">
          <a:xfrm>
            <a:off x="2051050" y="1557338"/>
            <a:ext cx="6842125" cy="3994150"/>
          </a:xfrm>
          <a:prstGeom prst="roundRect">
            <a:avLst>
              <a:gd name="adj" fmla="val 8565"/>
            </a:avLst>
          </a:prstGeom>
          <a:solidFill>
            <a:srgbClr val="FCD5B5">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600">
                <a:latin typeface="Myriad Pro" pitchFamily="34" charset="0"/>
              </a:rPr>
              <a:t>Remember to always be careful when walking or cycling near construction sites, making sure to look both ways at site entrances for vehicles going in and out of sites.</a:t>
            </a:r>
          </a:p>
          <a:p>
            <a:pPr algn="ctr">
              <a:buFont typeface="Arial" panose="020B0604020202020204" pitchFamily="34" charset="0"/>
              <a:buNone/>
            </a:pPr>
            <a:endParaRPr lang="en-GB" altLang="en-US" b="1">
              <a:latin typeface="Myriad Pro" pitchFamily="34" charset="0"/>
            </a:endParaRPr>
          </a:p>
          <a:p>
            <a:pPr algn="ctr">
              <a:buFont typeface="Arial" panose="020B0604020202020204" pitchFamily="34" charset="0"/>
              <a:buNone/>
            </a:pPr>
            <a:r>
              <a:rPr lang="en-GB" altLang="en-US" b="1">
                <a:latin typeface="Myriad Pro" pitchFamily="34" charset="0"/>
              </a:rPr>
              <a:t>Always make sure to stop, look and listen before crossing the road!</a:t>
            </a:r>
          </a:p>
          <a:p>
            <a:endParaRPr lang="en-GB" altLang="en-US" sz="2400"/>
          </a:p>
        </p:txBody>
      </p:sp>
      <p:pic>
        <p:nvPicPr>
          <p:cNvPr id="22532" name="Picture 4" descr="U:\2004 CCS Documents\Best Practice Hub\2016\Ivor\Honor\Renders\honor renders hi res\honour thumbs up hr.png">
            <a:extLst>
              <a:ext uri="{FF2B5EF4-FFF2-40B4-BE49-F238E27FC236}">
                <a16:creationId xmlns:a16="http://schemas.microsoft.com/office/drawing/2014/main" id="{F21664DB-F78D-460F-9CFF-3FFAC5C51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96975"/>
            <a:ext cx="28622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a:extLst>
              <a:ext uri="{FF2B5EF4-FFF2-40B4-BE49-F238E27FC236}">
                <a16:creationId xmlns:a16="http://schemas.microsoft.com/office/drawing/2014/main" id="{2ED2FEF9-544C-49E8-AF0A-5249D92D41CA}"/>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2534" name="TextBox 5">
            <a:extLst>
              <a:ext uri="{FF2B5EF4-FFF2-40B4-BE49-F238E27FC236}">
                <a16:creationId xmlns:a16="http://schemas.microsoft.com/office/drawing/2014/main" id="{3F5463A2-68EF-4A77-AD21-D63B90D0C683}"/>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1AE03DC-B614-45B5-9305-804B4DA0B91C}"/>
              </a:ext>
            </a:extLst>
          </p:cNvPr>
          <p:cNvSpPr/>
          <p:nvPr/>
        </p:nvSpPr>
        <p:spPr>
          <a:xfrm>
            <a:off x="0" y="404664"/>
            <a:ext cx="9143999" cy="923330"/>
          </a:xfrm>
          <a:prstGeom prst="rect">
            <a:avLst/>
          </a:prstGeom>
          <a:noFill/>
        </p:spPr>
        <p:txBody>
          <a:bodyPr>
            <a:spAutoFit/>
          </a:bodyPr>
          <a:lstStyle/>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Ivor’s website</a:t>
            </a:r>
          </a:p>
        </p:txBody>
      </p:sp>
      <p:sp>
        <p:nvSpPr>
          <p:cNvPr id="38" name="Text Box 21">
            <a:extLst>
              <a:ext uri="{FF2B5EF4-FFF2-40B4-BE49-F238E27FC236}">
                <a16:creationId xmlns:a16="http://schemas.microsoft.com/office/drawing/2014/main" id="{96028945-EFBD-4199-BCA2-D918E042389B}"/>
              </a:ext>
            </a:extLst>
          </p:cNvPr>
          <p:cNvSpPr txBox="1">
            <a:spLocks noChangeArrowheads="1"/>
          </p:cNvSpPr>
          <p:nvPr/>
        </p:nvSpPr>
        <p:spPr bwMode="auto">
          <a:xfrm>
            <a:off x="6084888" y="1341438"/>
            <a:ext cx="2376487"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b="1">
                <a:latin typeface="Myriad Pro" pitchFamily="34" charset="0"/>
              </a:rPr>
              <a:t>Check out:</a:t>
            </a:r>
          </a:p>
          <a:p>
            <a:pPr eaLnBrk="1" hangingPunct="1">
              <a:spcBef>
                <a:spcPct val="50000"/>
              </a:spcBef>
              <a:buFontTx/>
              <a:buChar char="•"/>
            </a:pPr>
            <a:r>
              <a:rPr lang="en-GB" altLang="en-US" sz="2200" b="1">
                <a:latin typeface="Myriad Pro" pitchFamily="34" charset="0"/>
              </a:rPr>
              <a:t> Meet the team</a:t>
            </a:r>
          </a:p>
          <a:p>
            <a:pPr eaLnBrk="1" hangingPunct="1">
              <a:spcBef>
                <a:spcPct val="50000"/>
              </a:spcBef>
              <a:buFontTx/>
              <a:buChar char="•"/>
            </a:pPr>
            <a:r>
              <a:rPr lang="en-GB" altLang="en-US" sz="2200" b="1">
                <a:latin typeface="Myriad Pro" pitchFamily="34" charset="0"/>
              </a:rPr>
              <a:t> Games</a:t>
            </a:r>
          </a:p>
          <a:p>
            <a:pPr eaLnBrk="1" hangingPunct="1">
              <a:spcBef>
                <a:spcPct val="50000"/>
              </a:spcBef>
              <a:buFontTx/>
              <a:buChar char="•"/>
            </a:pPr>
            <a:r>
              <a:rPr lang="en-GB" altLang="en-US" sz="2200" b="1">
                <a:latin typeface="Myriad Pro" pitchFamily="34" charset="0"/>
              </a:rPr>
              <a:t> Activities</a:t>
            </a:r>
          </a:p>
          <a:p>
            <a:pPr eaLnBrk="1" hangingPunct="1">
              <a:spcBef>
                <a:spcPct val="50000"/>
              </a:spcBef>
              <a:buFontTx/>
              <a:buChar char="•"/>
            </a:pPr>
            <a:r>
              <a:rPr lang="en-GB" altLang="en-US" sz="2200" b="1">
                <a:latin typeface="Myriad Pro" pitchFamily="34" charset="0"/>
              </a:rPr>
              <a:t> Ivor’s Facebook</a:t>
            </a:r>
          </a:p>
        </p:txBody>
      </p:sp>
      <p:sp>
        <p:nvSpPr>
          <p:cNvPr id="23556" name="TextBox 3">
            <a:extLst>
              <a:ext uri="{FF2B5EF4-FFF2-40B4-BE49-F238E27FC236}">
                <a16:creationId xmlns:a16="http://schemas.microsoft.com/office/drawing/2014/main" id="{D34A085E-514E-4C64-9427-78C06488ECD8}"/>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3557" name="TextBox 5">
            <a:extLst>
              <a:ext uri="{FF2B5EF4-FFF2-40B4-BE49-F238E27FC236}">
                <a16:creationId xmlns:a16="http://schemas.microsoft.com/office/drawing/2014/main" id="{0EBCDA64-27E8-42DE-AB52-8843A883B0FE}"/>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20</a:t>
            </a:r>
          </a:p>
        </p:txBody>
      </p:sp>
      <p:pic>
        <p:nvPicPr>
          <p:cNvPr id="23558" name="Picture 9" descr="U:\2004 CCS Documents\Ivor Goodsite\Logos\Ivor Goodsite\ivor logo - blue.png">
            <a:extLst>
              <a:ext uri="{FF2B5EF4-FFF2-40B4-BE49-F238E27FC236}">
                <a16:creationId xmlns:a16="http://schemas.microsoft.com/office/drawing/2014/main" id="{C7EAC3B7-CC19-493F-B486-3132B7009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862388"/>
            <a:ext cx="20320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U:\2004 CCS Documents\Best Practice Hub\2016\Ivor\Honor\Renders\honor logo.png">
            <a:extLst>
              <a:ext uri="{FF2B5EF4-FFF2-40B4-BE49-F238E27FC236}">
                <a16:creationId xmlns:a16="http://schemas.microsoft.com/office/drawing/2014/main" id="{F328ACB9-3183-41D3-8C18-93A3CBEC7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0" y="3933825"/>
            <a:ext cx="18002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 descr="U:\2004 CCS Documents\Ivor Goodsite\Photos\2016\2581.jpg">
            <a:extLst>
              <a:ext uri="{FF2B5EF4-FFF2-40B4-BE49-F238E27FC236}">
                <a16:creationId xmlns:a16="http://schemas.microsoft.com/office/drawing/2014/main" id="{0E34FF54-8C1F-4432-8A0E-067DC81ED6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997200"/>
            <a:ext cx="2006600" cy="2881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1" name="Picture 11" descr="U:\2004 CCS Documents\Ivor Goodsite\Honor Goodsite\Honor Launch photos\Launch\Honor Launch at Bam Nuttall London Victoria Project.jpg">
            <a:extLst>
              <a:ext uri="{FF2B5EF4-FFF2-40B4-BE49-F238E27FC236}">
                <a16:creationId xmlns:a16="http://schemas.microsoft.com/office/drawing/2014/main" id="{C11BA3FB-1004-44D4-B782-F7D1FE91F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965575"/>
            <a:ext cx="2879725" cy="1912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9DB2B92-0775-4F65-8758-69A828BEC3D1}"/>
              </a:ext>
            </a:extLst>
          </p:cNvPr>
          <p:cNvSpPr/>
          <p:nvPr/>
        </p:nvSpPr>
        <p:spPr>
          <a:xfrm>
            <a:off x="-1" y="6002124"/>
            <a:ext cx="9144000" cy="523220"/>
          </a:xfrm>
          <a:prstGeom prst="rect">
            <a:avLst/>
          </a:prstGeom>
          <a:noFill/>
        </p:spPr>
        <p:txBody>
          <a:bodyPr>
            <a:spAutoFit/>
          </a:bodyPr>
          <a:lstStyle/>
          <a:p>
            <a:pPr algn="ctr">
              <a:defRPr/>
            </a:pPr>
            <a:r>
              <a:rPr lang="en-US" sz="28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www.ivorgoodsite.org.uk</a:t>
            </a:r>
          </a:p>
        </p:txBody>
      </p:sp>
      <p:pic>
        <p:nvPicPr>
          <p:cNvPr id="23563" name="Picture 10" descr="U:\2004 CCS Documents\Ivor Goodsite\Presentation\2013\Images\Goodsite Construction re-saved.png">
            <a:extLst>
              <a:ext uri="{FF2B5EF4-FFF2-40B4-BE49-F238E27FC236}">
                <a16:creationId xmlns:a16="http://schemas.microsoft.com/office/drawing/2014/main" id="{FC72B5AC-8DD6-405A-A64E-5E4F66B39C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370013"/>
            <a:ext cx="143986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0" descr="U:\2004 CCS Documents\Ivor Goodsite\Honor Goodsite\Logos\Goodsite Engineering\goodsite engineering.png">
            <a:extLst>
              <a:ext uri="{FF2B5EF4-FFF2-40B4-BE49-F238E27FC236}">
                <a16:creationId xmlns:a16="http://schemas.microsoft.com/office/drawing/2014/main" id="{80193538-3AE2-4909-8DA3-496751B5F6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162175"/>
            <a:ext cx="143986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U:\2004 CCS Documents\Best Practice Hub\2016\Ivor\Website\Homepage.png">
            <a:extLst>
              <a:ext uri="{FF2B5EF4-FFF2-40B4-BE49-F238E27FC236}">
                <a16:creationId xmlns:a16="http://schemas.microsoft.com/office/drawing/2014/main" id="{F5165BF0-5674-4149-9220-918C57B040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1385888"/>
            <a:ext cx="2879725" cy="247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animEffect transition="in" filter="fade">
                                      <p:cBhvr>
                                        <p:cTn id="13" dur="500"/>
                                        <p:tgtEl>
                                          <p:spTgt spid="3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xEl>
                                              <p:pRg st="2" end="2"/>
                                            </p:txEl>
                                          </p:spTgt>
                                        </p:tgtEl>
                                        <p:attrNameLst>
                                          <p:attrName>style.visibility</p:attrName>
                                        </p:attrNameLst>
                                      </p:cBhvr>
                                      <p:to>
                                        <p:strVal val="visible"/>
                                      </p:to>
                                    </p:set>
                                    <p:animEffect transition="in" filter="fade">
                                      <p:cBhvr>
                                        <p:cTn id="16" dur="500"/>
                                        <p:tgtEl>
                                          <p:spTgt spid="38">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animEffect transition="in" filter="fade">
                                      <p:cBhvr>
                                        <p:cTn id="19" dur="500"/>
                                        <p:tgtEl>
                                          <p:spTgt spid="38">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xEl>
                                              <p:pRg st="4" end="4"/>
                                            </p:txEl>
                                          </p:spTgt>
                                        </p:tgtEl>
                                        <p:attrNameLst>
                                          <p:attrName>style.visibility</p:attrName>
                                        </p:attrNameLst>
                                      </p:cBhvr>
                                      <p:to>
                                        <p:strVal val="visible"/>
                                      </p:to>
                                    </p:set>
                                    <p:animEffect transition="in" filter="fade">
                                      <p:cBhvr>
                                        <p:cTn id="22" dur="500"/>
                                        <p:tgtEl>
                                          <p:spTgt spid="3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3563"/>
                                        </p:tgtEl>
                                        <p:attrNameLst>
                                          <p:attrName>style.visibility</p:attrName>
                                        </p:attrNameLst>
                                      </p:cBhvr>
                                      <p:to>
                                        <p:strVal val="visible"/>
                                      </p:to>
                                    </p:set>
                                    <p:animEffect transition="in" filter="fade">
                                      <p:cBhvr>
                                        <p:cTn id="28" dur="500"/>
                                        <p:tgtEl>
                                          <p:spTgt spid="23563"/>
                                        </p:tgtEl>
                                      </p:cBhvr>
                                    </p:animEffect>
                                  </p:childTnLst>
                                </p:cTn>
                              </p:par>
                              <p:par>
                                <p:cTn id="29" presetID="10" presetClass="entr" presetSubtype="0" fill="hold" nodeType="withEffect">
                                  <p:stCondLst>
                                    <p:cond delay="0"/>
                                  </p:stCondLst>
                                  <p:childTnLst>
                                    <p:set>
                                      <p:cBhvr>
                                        <p:cTn id="30" dur="1" fill="hold">
                                          <p:stCondLst>
                                            <p:cond delay="0"/>
                                          </p:stCondLst>
                                        </p:cTn>
                                        <p:tgtEl>
                                          <p:spTgt spid="23564"/>
                                        </p:tgtEl>
                                        <p:attrNameLst>
                                          <p:attrName>style.visibility</p:attrName>
                                        </p:attrNameLst>
                                      </p:cBhvr>
                                      <p:to>
                                        <p:strVal val="visible"/>
                                      </p:to>
                                    </p:set>
                                    <p:animEffect transition="in" filter="fade">
                                      <p:cBhvr>
                                        <p:cTn id="31" dur="500"/>
                                        <p:tgtEl>
                                          <p:spTgt spid="23564"/>
                                        </p:tgtEl>
                                      </p:cBhvr>
                                    </p:animEffect>
                                  </p:childTnLst>
                                </p:cTn>
                              </p:par>
                              <p:par>
                                <p:cTn id="32" presetID="10" presetClass="entr" presetSubtype="0" fill="hold" nodeType="withEffect">
                                  <p:stCondLst>
                                    <p:cond delay="0"/>
                                  </p:stCondLst>
                                  <p:childTnLst>
                                    <p:set>
                                      <p:cBhvr>
                                        <p:cTn id="33" dur="1" fill="hold">
                                          <p:stCondLst>
                                            <p:cond delay="0"/>
                                          </p:stCondLst>
                                        </p:cTn>
                                        <p:tgtEl>
                                          <p:spTgt spid="23560"/>
                                        </p:tgtEl>
                                        <p:attrNameLst>
                                          <p:attrName>style.visibility</p:attrName>
                                        </p:attrNameLst>
                                      </p:cBhvr>
                                      <p:to>
                                        <p:strVal val="visible"/>
                                      </p:to>
                                    </p:set>
                                    <p:animEffect transition="in" filter="fade">
                                      <p:cBhvr>
                                        <p:cTn id="34" dur="500"/>
                                        <p:tgtEl>
                                          <p:spTgt spid="23560"/>
                                        </p:tgtEl>
                                      </p:cBhvr>
                                    </p:animEffect>
                                  </p:childTnLst>
                                </p:cTn>
                              </p:par>
                              <p:par>
                                <p:cTn id="35" presetID="10" presetClass="entr" presetSubtype="0" fill="hold" nodeType="withEffect">
                                  <p:stCondLst>
                                    <p:cond delay="0"/>
                                  </p:stCondLst>
                                  <p:childTnLst>
                                    <p:set>
                                      <p:cBhvr>
                                        <p:cTn id="36" dur="1" fill="hold">
                                          <p:stCondLst>
                                            <p:cond delay="0"/>
                                          </p:stCondLst>
                                        </p:cTn>
                                        <p:tgtEl>
                                          <p:spTgt spid="23561"/>
                                        </p:tgtEl>
                                        <p:attrNameLst>
                                          <p:attrName>style.visibility</p:attrName>
                                        </p:attrNameLst>
                                      </p:cBhvr>
                                      <p:to>
                                        <p:strVal val="visible"/>
                                      </p:to>
                                    </p:set>
                                    <p:animEffect transition="in" filter="fade">
                                      <p:cBhvr>
                                        <p:cTn id="37" dur="500"/>
                                        <p:tgtEl>
                                          <p:spTgt spid="23561"/>
                                        </p:tgtEl>
                                      </p:cBhvr>
                                    </p:animEffect>
                                  </p:childTnLst>
                                </p:cTn>
                              </p:par>
                              <p:par>
                                <p:cTn id="38" presetID="10" presetClass="entr" presetSubtype="0" fill="hold" nodeType="withEffect">
                                  <p:stCondLst>
                                    <p:cond delay="0"/>
                                  </p:stCondLst>
                                  <p:childTnLst>
                                    <p:set>
                                      <p:cBhvr>
                                        <p:cTn id="39" dur="1" fill="hold">
                                          <p:stCondLst>
                                            <p:cond delay="0"/>
                                          </p:stCondLst>
                                        </p:cTn>
                                        <p:tgtEl>
                                          <p:spTgt spid="23565"/>
                                        </p:tgtEl>
                                        <p:attrNameLst>
                                          <p:attrName>style.visibility</p:attrName>
                                        </p:attrNameLst>
                                      </p:cBhvr>
                                      <p:to>
                                        <p:strVal val="visible"/>
                                      </p:to>
                                    </p:set>
                                    <p:animEffect transition="in" filter="fade">
                                      <p:cBhvr>
                                        <p:cTn id="40" dur="500"/>
                                        <p:tgtEl>
                                          <p:spTgt spid="23565"/>
                                        </p:tgtEl>
                                      </p:cBhvr>
                                    </p:animEffect>
                                  </p:childTnLst>
                                </p:cTn>
                              </p:par>
                              <p:par>
                                <p:cTn id="41" presetID="10" presetClass="entr" presetSubtype="0" fill="hold" nodeType="withEffect">
                                  <p:stCondLst>
                                    <p:cond delay="0"/>
                                  </p:stCondLst>
                                  <p:childTnLst>
                                    <p:set>
                                      <p:cBhvr>
                                        <p:cTn id="42" dur="1" fill="hold">
                                          <p:stCondLst>
                                            <p:cond delay="0"/>
                                          </p:stCondLst>
                                        </p:cTn>
                                        <p:tgtEl>
                                          <p:spTgt spid="23558"/>
                                        </p:tgtEl>
                                        <p:attrNameLst>
                                          <p:attrName>style.visibility</p:attrName>
                                        </p:attrNameLst>
                                      </p:cBhvr>
                                      <p:to>
                                        <p:strVal val="visible"/>
                                      </p:to>
                                    </p:set>
                                    <p:animEffect transition="in" filter="fade">
                                      <p:cBhvr>
                                        <p:cTn id="43" dur="500"/>
                                        <p:tgtEl>
                                          <p:spTgt spid="23558"/>
                                        </p:tgtEl>
                                      </p:cBhvr>
                                    </p:animEffect>
                                  </p:childTnLst>
                                </p:cTn>
                              </p:par>
                              <p:par>
                                <p:cTn id="44" presetID="10" presetClass="entr" presetSubtype="0" fill="hold" nodeType="withEffect">
                                  <p:stCondLst>
                                    <p:cond delay="0"/>
                                  </p:stCondLst>
                                  <p:childTnLst>
                                    <p:set>
                                      <p:cBhvr>
                                        <p:cTn id="45" dur="1" fill="hold">
                                          <p:stCondLst>
                                            <p:cond delay="0"/>
                                          </p:stCondLst>
                                        </p:cTn>
                                        <p:tgtEl>
                                          <p:spTgt spid="23559"/>
                                        </p:tgtEl>
                                        <p:attrNameLst>
                                          <p:attrName>style.visibility</p:attrName>
                                        </p:attrNameLst>
                                      </p:cBhvr>
                                      <p:to>
                                        <p:strVal val="visible"/>
                                      </p:to>
                                    </p:set>
                                    <p:animEffect transition="in" filter="fade">
                                      <p:cBhvr>
                                        <p:cTn id="46"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163A603-E027-408F-89A3-F82F74F0219C}"/>
              </a:ext>
            </a:extLst>
          </p:cNvPr>
          <p:cNvSpPr/>
          <p:nvPr/>
        </p:nvSpPr>
        <p:spPr>
          <a:xfrm>
            <a:off x="0" y="437861"/>
            <a:ext cx="9144000" cy="861774"/>
          </a:xfrm>
          <a:prstGeom prst="rect">
            <a:avLst/>
          </a:prstGeom>
          <a:noFill/>
        </p:spPr>
        <p:txBody>
          <a:bodyPr>
            <a:spAutoFit/>
          </a:bodyPr>
          <a:lstStyle/>
          <a:p>
            <a:pPr algn="ctr">
              <a:defRPr/>
            </a:pPr>
            <a:r>
              <a:rPr lang="en-US" sz="5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What have you learnt?</a:t>
            </a:r>
          </a:p>
        </p:txBody>
      </p:sp>
      <p:sp>
        <p:nvSpPr>
          <p:cNvPr id="23559" name="Rounded Rectangle 18">
            <a:extLst>
              <a:ext uri="{FF2B5EF4-FFF2-40B4-BE49-F238E27FC236}">
                <a16:creationId xmlns:a16="http://schemas.microsoft.com/office/drawing/2014/main" id="{399C6811-D22D-4A8F-87D9-A2CFDA267545}"/>
              </a:ext>
            </a:extLst>
          </p:cNvPr>
          <p:cNvSpPr>
            <a:spLocks noChangeArrowheads="1"/>
          </p:cNvSpPr>
          <p:nvPr/>
        </p:nvSpPr>
        <p:spPr bwMode="auto">
          <a:xfrm>
            <a:off x="2055813" y="1558925"/>
            <a:ext cx="6553200" cy="4678363"/>
          </a:xfrm>
          <a:prstGeom prst="roundRect">
            <a:avLst>
              <a:gd name="adj" fmla="val 8565"/>
            </a:avLst>
          </a:prstGeom>
          <a:solidFill>
            <a:srgbClr val="FCD5B5">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a:latin typeface="Myriad Pro" pitchFamily="34" charset="0"/>
              </a:rPr>
              <a:t>You must always read and follow safety signs – they are there to keep YOU safe!</a:t>
            </a:r>
          </a:p>
          <a:p>
            <a:pPr eaLnBrk="1" hangingPunct="1">
              <a:spcBef>
                <a:spcPct val="0"/>
              </a:spcBef>
              <a:buFontTx/>
              <a:buNone/>
            </a:pPr>
            <a:endParaRPr lang="en-GB" altLang="en-US" sz="1000">
              <a:latin typeface="Myriad Pro" pitchFamily="34" charset="0"/>
            </a:endParaRPr>
          </a:p>
          <a:p>
            <a:pPr eaLnBrk="1" hangingPunct="1">
              <a:spcBef>
                <a:spcPct val="0"/>
              </a:spcBef>
              <a:buFontTx/>
              <a:buNone/>
            </a:pPr>
            <a:r>
              <a:rPr lang="en-GB" altLang="en-US" sz="2200">
                <a:latin typeface="Myriad Pro" pitchFamily="34" charset="0"/>
              </a:rPr>
              <a:t>You should always be aware of building sites around your neighbourhood and the dangers inside.</a:t>
            </a:r>
          </a:p>
          <a:p>
            <a:pPr eaLnBrk="1" hangingPunct="1">
              <a:spcBef>
                <a:spcPct val="0"/>
              </a:spcBef>
              <a:buFontTx/>
              <a:buNone/>
            </a:pPr>
            <a:endParaRPr lang="en-GB" altLang="en-US" sz="1000">
              <a:latin typeface="Myriad Pro" pitchFamily="34" charset="0"/>
            </a:endParaRPr>
          </a:p>
          <a:p>
            <a:pPr eaLnBrk="1" hangingPunct="1">
              <a:spcBef>
                <a:spcPct val="0"/>
              </a:spcBef>
              <a:buFontTx/>
              <a:buNone/>
            </a:pPr>
            <a:r>
              <a:rPr lang="en-GB" altLang="en-US" sz="2200">
                <a:latin typeface="Myriad Pro" pitchFamily="34" charset="0"/>
              </a:rPr>
              <a:t>If you would like to know more about any building work in your area, you must make sure you ask a responsible adult to help you find out, instead of trying to find out yourself.</a:t>
            </a:r>
          </a:p>
          <a:p>
            <a:pPr eaLnBrk="1" hangingPunct="1">
              <a:spcBef>
                <a:spcPct val="0"/>
              </a:spcBef>
              <a:buFontTx/>
              <a:buNone/>
            </a:pPr>
            <a:endParaRPr lang="en-GB" altLang="en-US" sz="2200">
              <a:latin typeface="Myriad Pro" pitchFamily="34" charset="0"/>
            </a:endParaRPr>
          </a:p>
          <a:p>
            <a:pPr eaLnBrk="1" hangingPunct="1">
              <a:spcBef>
                <a:spcPct val="0"/>
              </a:spcBef>
              <a:buFontTx/>
              <a:buNone/>
            </a:pPr>
            <a:r>
              <a:rPr lang="en-GB" altLang="en-US" sz="2200">
                <a:latin typeface="Myriad Pro" pitchFamily="34" charset="0"/>
              </a:rPr>
              <a:t>You should NEVER enter a building site without a responsible adult and the correct protective clothing.</a:t>
            </a:r>
          </a:p>
        </p:txBody>
      </p:sp>
      <p:sp>
        <p:nvSpPr>
          <p:cNvPr id="24580" name="TextBox 3">
            <a:extLst>
              <a:ext uri="{FF2B5EF4-FFF2-40B4-BE49-F238E27FC236}">
                <a16:creationId xmlns:a16="http://schemas.microsoft.com/office/drawing/2014/main" id="{3623FF82-6907-4A75-AA19-5E38981B0AED}"/>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4581" name="TextBox 5">
            <a:extLst>
              <a:ext uri="{FF2B5EF4-FFF2-40B4-BE49-F238E27FC236}">
                <a16:creationId xmlns:a16="http://schemas.microsoft.com/office/drawing/2014/main" id="{8BDA94D3-FEFC-466D-8BE7-25CF3BE0F809}"/>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21</a:t>
            </a:r>
          </a:p>
        </p:txBody>
      </p:sp>
      <p:pic>
        <p:nvPicPr>
          <p:cNvPr id="7" name="Picture 10" descr="U:\2004 CCS Documents\Ivor Goodsite\Renders\Ivor Goodsite arms folded.png">
            <a:extLst>
              <a:ext uri="{FF2B5EF4-FFF2-40B4-BE49-F238E27FC236}">
                <a16:creationId xmlns:a16="http://schemas.microsoft.com/office/drawing/2014/main" id="{F88A10FC-3A28-42DF-A58C-D0B3A24D5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19200"/>
            <a:ext cx="2103437"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9"/>
                                        </p:tgtEl>
                                        <p:attrNameLst>
                                          <p:attrName>style.visibility</p:attrName>
                                        </p:attrNameLst>
                                      </p:cBhvr>
                                      <p:to>
                                        <p:strVal val="visible"/>
                                      </p:to>
                                    </p:set>
                                    <p:animEffect transition="in" filter="fade">
                                      <p:cBhvr>
                                        <p:cTn id="10" dur="500"/>
                                        <p:tgtEl>
                                          <p:spTgt spid="2355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98811E-A9A6-4832-93E0-C8AB4A06EC2C}"/>
              </a:ext>
            </a:extLst>
          </p:cNvPr>
          <p:cNvSpPr/>
          <p:nvPr/>
        </p:nvSpPr>
        <p:spPr>
          <a:xfrm>
            <a:off x="0" y="430100"/>
            <a:ext cx="9144000" cy="923330"/>
          </a:xfrm>
          <a:prstGeom prst="rect">
            <a:avLst/>
          </a:prstGeom>
          <a:noFill/>
        </p:spPr>
        <p:txBody>
          <a:bodyPr>
            <a:spAutoFit/>
          </a:bodyPr>
          <a:lstStyle/>
          <a:p>
            <a:pPr algn="ctr">
              <a:defRPr/>
            </a:pPr>
            <a:r>
              <a:rPr lang="en-US" sz="54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Poster competition</a:t>
            </a:r>
          </a:p>
        </p:txBody>
      </p:sp>
      <p:sp>
        <p:nvSpPr>
          <p:cNvPr id="16" name="Rounded Rectangle 15">
            <a:extLst>
              <a:ext uri="{FF2B5EF4-FFF2-40B4-BE49-F238E27FC236}">
                <a16:creationId xmlns:a16="http://schemas.microsoft.com/office/drawing/2014/main" id="{56EDEFD3-8B99-4B55-BCE0-924BAA83DDE0}"/>
              </a:ext>
            </a:extLst>
          </p:cNvPr>
          <p:cNvSpPr/>
          <p:nvPr/>
        </p:nvSpPr>
        <p:spPr>
          <a:xfrm>
            <a:off x="255588" y="2205038"/>
            <a:ext cx="6815137" cy="4130675"/>
          </a:xfrm>
          <a:prstGeom prst="roundRect">
            <a:avLst>
              <a:gd name="adj" fmla="val 8565"/>
            </a:avLst>
          </a:prstGeom>
          <a:solidFill>
            <a:srgbClr val="FCD5B5">
              <a:alpha val="74118"/>
            </a:srgbClr>
          </a:solidFill>
        </p:spPr>
        <p:txBody>
          <a:bodyPr>
            <a:spAutoFit/>
          </a:bodyPr>
          <a:lstStyle/>
          <a:p>
            <a:pPr>
              <a:defRPr/>
            </a:pPr>
            <a:r>
              <a:rPr lang="en-GB" sz="3000" dirty="0">
                <a:latin typeface="Myriad Pro" pitchFamily="34" charset="0"/>
                <a:cs typeface="Arial" charset="0"/>
              </a:rPr>
              <a:t>I would now like you to design a poster about something you have learnt today. Here are some ideas for what you could draw:</a:t>
            </a:r>
          </a:p>
          <a:p>
            <a:pPr algn="ctr">
              <a:defRPr/>
            </a:pPr>
            <a:endParaRPr lang="en-GB" sz="1000" dirty="0">
              <a:latin typeface="Myriad Pro" pitchFamily="34" charset="0"/>
              <a:cs typeface="Arial" charset="0"/>
            </a:endParaRPr>
          </a:p>
          <a:p>
            <a:pPr marL="457200" indent="-457200">
              <a:buFont typeface="Arial" pitchFamily="34" charset="0"/>
              <a:buChar char="•"/>
              <a:defRPr/>
            </a:pPr>
            <a:r>
              <a:rPr lang="en-GB" sz="3000" dirty="0">
                <a:latin typeface="Myriad Pro" pitchFamily="34" charset="0"/>
                <a:cs typeface="Arial" charset="0"/>
              </a:rPr>
              <a:t>Site machinery</a:t>
            </a:r>
          </a:p>
          <a:p>
            <a:pPr marL="457200" indent="-457200">
              <a:buFont typeface="Arial" pitchFamily="34" charset="0"/>
              <a:buChar char="•"/>
              <a:defRPr/>
            </a:pPr>
            <a:r>
              <a:rPr lang="en-GB" sz="3000" dirty="0">
                <a:latin typeface="Myriad Pro" pitchFamily="34" charset="0"/>
                <a:cs typeface="Arial" charset="0"/>
              </a:rPr>
              <a:t>Protective clothing</a:t>
            </a:r>
          </a:p>
          <a:p>
            <a:pPr marL="457200" indent="-457200">
              <a:buFont typeface="Arial" pitchFamily="34" charset="0"/>
              <a:buChar char="•"/>
              <a:defRPr/>
            </a:pPr>
            <a:r>
              <a:rPr lang="en-GB" sz="3000" dirty="0">
                <a:latin typeface="Myriad Pro" pitchFamily="34" charset="0"/>
                <a:cs typeface="Arial" charset="0"/>
              </a:rPr>
              <a:t>Ivor and Honor</a:t>
            </a:r>
          </a:p>
          <a:p>
            <a:pPr marL="457200" indent="-457200">
              <a:buFont typeface="Arial" pitchFamily="34" charset="0"/>
              <a:buChar char="•"/>
              <a:defRPr/>
            </a:pPr>
            <a:r>
              <a:rPr lang="en-GB" sz="3000" dirty="0">
                <a:latin typeface="Myriad Pro" pitchFamily="34" charset="0"/>
                <a:cs typeface="Arial" charset="0"/>
              </a:rPr>
              <a:t>Building site dangers</a:t>
            </a:r>
            <a:endParaRPr lang="en-GB" sz="1000" dirty="0">
              <a:latin typeface="Myriad Pro" pitchFamily="34" charset="0"/>
              <a:cs typeface="Arial" charset="0"/>
            </a:endParaRPr>
          </a:p>
        </p:txBody>
      </p:sp>
      <p:pic>
        <p:nvPicPr>
          <p:cNvPr id="24585" name="Picture 11" descr="11971495461712252788valessiobrito_Coloured_Pencils">
            <a:extLst>
              <a:ext uri="{FF2B5EF4-FFF2-40B4-BE49-F238E27FC236}">
                <a16:creationId xmlns:a16="http://schemas.microsoft.com/office/drawing/2014/main" id="{83B5F6DD-7061-4832-A005-4C52DDECD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783138"/>
            <a:ext cx="10525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3" descr="U:\2004 CCS Documents\Ivor Goodsite\Presentation\2013\Images\Picture1.png">
            <a:extLst>
              <a:ext uri="{FF2B5EF4-FFF2-40B4-BE49-F238E27FC236}">
                <a16:creationId xmlns:a16="http://schemas.microsoft.com/office/drawing/2014/main" id="{16770B74-E0CD-4674-9169-65CECE78C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13" y="3660775"/>
            <a:ext cx="14668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U:\2004 CCS Documents\Ivor Goodsite\Renders\ivor pallette\Ivor with pallette.png">
            <a:extLst>
              <a:ext uri="{FF2B5EF4-FFF2-40B4-BE49-F238E27FC236}">
                <a16:creationId xmlns:a16="http://schemas.microsoft.com/office/drawing/2014/main" id="{47D4D5A6-DFD0-49C7-927E-8BEB54992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892175"/>
            <a:ext cx="2236787"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3">
            <a:extLst>
              <a:ext uri="{FF2B5EF4-FFF2-40B4-BE49-F238E27FC236}">
                <a16:creationId xmlns:a16="http://schemas.microsoft.com/office/drawing/2014/main" id="{90D8E315-2B07-4A4B-A25C-105606B1ED8B}"/>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5608" name="TextBox 5">
            <a:extLst>
              <a:ext uri="{FF2B5EF4-FFF2-40B4-BE49-F238E27FC236}">
                <a16:creationId xmlns:a16="http://schemas.microsoft.com/office/drawing/2014/main" id="{059B9FED-26B2-49DF-97DA-49AFA1126428}"/>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4585"/>
                                        </p:tgtEl>
                                        <p:attrNameLst>
                                          <p:attrName>style.visibility</p:attrName>
                                        </p:attrNameLst>
                                      </p:cBhvr>
                                      <p:to>
                                        <p:strVal val="visible"/>
                                      </p:to>
                                    </p:set>
                                    <p:animEffect transition="in" filter="fade">
                                      <p:cBhvr>
                                        <p:cTn id="13" dur="500"/>
                                        <p:tgtEl>
                                          <p:spTgt spid="24585"/>
                                        </p:tgtEl>
                                      </p:cBhvr>
                                    </p:animEffect>
                                  </p:childTnLst>
                                </p:cTn>
                              </p:par>
                              <p:par>
                                <p:cTn id="14" presetID="10" presetClass="entr" presetSubtype="0" fill="hold" nodeType="withEffect">
                                  <p:stCondLst>
                                    <p:cond delay="0"/>
                                  </p:stCondLst>
                                  <p:childTnLst>
                                    <p:set>
                                      <p:cBhvr>
                                        <p:cTn id="15" dur="1" fill="hold">
                                          <p:stCondLst>
                                            <p:cond delay="0"/>
                                          </p:stCondLst>
                                        </p:cTn>
                                        <p:tgtEl>
                                          <p:spTgt spid="24586"/>
                                        </p:tgtEl>
                                        <p:attrNameLst>
                                          <p:attrName>style.visibility</p:attrName>
                                        </p:attrNameLst>
                                      </p:cBhvr>
                                      <p:to>
                                        <p:strVal val="visible"/>
                                      </p:to>
                                    </p:set>
                                    <p:animEffect transition="in" filter="fade">
                                      <p:cBhvr>
                                        <p:cTn id="16" dur="500"/>
                                        <p:tgtEl>
                                          <p:spTgt spid="24586"/>
                                        </p:tgtEl>
                                      </p:cBhvr>
                                    </p:animEffect>
                                  </p:childTnLst>
                                </p:cTn>
                              </p:par>
                              <p:par>
                                <p:cTn id="17" presetID="10" presetClass="entr" presetSubtype="0" fill="hold" nodeType="with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fade">
                                      <p:cBhvr>
                                        <p:cTn id="19"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B9280E-0E63-4173-A031-2D937B158D89}"/>
              </a:ext>
            </a:extLst>
          </p:cNvPr>
          <p:cNvSpPr/>
          <p:nvPr/>
        </p:nvSpPr>
        <p:spPr>
          <a:xfrm>
            <a:off x="0" y="1196752"/>
            <a:ext cx="9144000"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Question time</a:t>
            </a:r>
          </a:p>
        </p:txBody>
      </p:sp>
      <p:sp>
        <p:nvSpPr>
          <p:cNvPr id="26627" name="TextBox 3">
            <a:extLst>
              <a:ext uri="{FF2B5EF4-FFF2-40B4-BE49-F238E27FC236}">
                <a16:creationId xmlns:a16="http://schemas.microsoft.com/office/drawing/2014/main" id="{D0A97B77-288E-43E1-B232-BAC439120975}"/>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6628" name="TextBox 5">
            <a:extLst>
              <a:ext uri="{FF2B5EF4-FFF2-40B4-BE49-F238E27FC236}">
                <a16:creationId xmlns:a16="http://schemas.microsoft.com/office/drawing/2014/main" id="{4CADAA72-83F2-428F-BE00-631F183CA9F6}"/>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23</a:t>
            </a:r>
          </a:p>
        </p:txBody>
      </p:sp>
      <p:sp>
        <p:nvSpPr>
          <p:cNvPr id="5" name="Rectangle 4">
            <a:extLst>
              <a:ext uri="{FF2B5EF4-FFF2-40B4-BE49-F238E27FC236}">
                <a16:creationId xmlns:a16="http://schemas.microsoft.com/office/drawing/2014/main" id="{9EF36E55-F1E5-459B-9EFE-32E529218460}"/>
              </a:ext>
            </a:extLst>
          </p:cNvPr>
          <p:cNvSpPr/>
          <p:nvPr/>
        </p:nvSpPr>
        <p:spPr>
          <a:xfrm>
            <a:off x="0" y="2132856"/>
            <a:ext cx="9144000" cy="3939540"/>
          </a:xfrm>
          <a:prstGeom prst="rect">
            <a:avLst/>
          </a:prstGeom>
          <a:noFill/>
        </p:spPr>
        <p:txBody>
          <a:bodyPr>
            <a:spAutoFit/>
          </a:bodyPr>
          <a:lstStyle/>
          <a:p>
            <a:pPr algn="ctr">
              <a:defRPr/>
            </a:pPr>
            <a:r>
              <a:rPr lang="en-US" sz="25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a:t>
            </a:r>
          </a:p>
        </p:txBody>
      </p:sp>
      <p:pic>
        <p:nvPicPr>
          <p:cNvPr id="26634" name="Picture 10" descr="U:\2004 CCS Documents\Best Practice Hub\2016\Ivor\Honor\Renders\honor renders hi res\honour thumbs up hr.png">
            <a:extLst>
              <a:ext uri="{FF2B5EF4-FFF2-40B4-BE49-F238E27FC236}">
                <a16:creationId xmlns:a16="http://schemas.microsoft.com/office/drawing/2014/main" id="{1B43535F-5A75-4720-8D07-50DF2CA6D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981075"/>
            <a:ext cx="286226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U:\2004 CCS Documents\Ivor Goodsite\Renders\Ivor image.png">
            <a:extLst>
              <a:ext uri="{FF2B5EF4-FFF2-40B4-BE49-F238E27FC236}">
                <a16:creationId xmlns:a16="http://schemas.microsoft.com/office/drawing/2014/main" id="{69530B9A-16D3-47AB-B33F-C4DF350C0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965200"/>
            <a:ext cx="28876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6634"/>
                                        </p:tgtEl>
                                        <p:attrNameLst>
                                          <p:attrName>style.visibility</p:attrName>
                                        </p:attrNameLst>
                                      </p:cBhvr>
                                      <p:to>
                                        <p:strVal val="visible"/>
                                      </p:to>
                                    </p:set>
                                    <p:animEffect transition="in" filter="fade">
                                      <p:cBhvr>
                                        <p:cTn id="13" dur="500"/>
                                        <p:tgtEl>
                                          <p:spTgt spid="26634"/>
                                        </p:tgtEl>
                                      </p:cBhvr>
                                    </p:animEffect>
                                  </p:childTnLst>
                                </p:cTn>
                              </p:par>
                              <p:par>
                                <p:cTn id="14" presetID="10" presetClass="entr" presetSubtype="0" fill="hold" nodeType="withEffect">
                                  <p:stCondLst>
                                    <p:cond delay="0"/>
                                  </p:stCondLst>
                                  <p:childTnLst>
                                    <p:set>
                                      <p:cBhvr>
                                        <p:cTn id="15" dur="1" fill="hold">
                                          <p:stCondLst>
                                            <p:cond delay="0"/>
                                          </p:stCondLst>
                                        </p:cTn>
                                        <p:tgtEl>
                                          <p:spTgt spid="26635"/>
                                        </p:tgtEl>
                                        <p:attrNameLst>
                                          <p:attrName>style.visibility</p:attrName>
                                        </p:attrNameLst>
                                      </p:cBhvr>
                                      <p:to>
                                        <p:strVal val="visible"/>
                                      </p:to>
                                    </p:set>
                                    <p:animEffect transition="in" filter="fade">
                                      <p:cBhvr>
                                        <p:cTn id="16"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48B363-8D6E-4E48-AE9A-E238E72EA0AF}"/>
              </a:ext>
            </a:extLst>
          </p:cNvPr>
          <p:cNvSpPr/>
          <p:nvPr/>
        </p:nvSpPr>
        <p:spPr>
          <a:xfrm>
            <a:off x="3563690" y="2224692"/>
            <a:ext cx="5040560" cy="2123658"/>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Thanks for </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listening!</a:t>
            </a:r>
          </a:p>
        </p:txBody>
      </p:sp>
      <p:pic>
        <p:nvPicPr>
          <p:cNvPr id="27651" name="Picture 9" descr="U:\2004 CCS Documents\Best Practice Hub\2016\Ivor\Honor\Renders\honor renders hi res\Ivor manand honor combined hr.png">
            <a:extLst>
              <a:ext uri="{FF2B5EF4-FFF2-40B4-BE49-F238E27FC236}">
                <a16:creationId xmlns:a16="http://schemas.microsoft.com/office/drawing/2014/main" id="{4400E33F-CC66-4AEE-9DD1-9B6058FAF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475"/>
            <a:ext cx="3557588"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a:extLst>
              <a:ext uri="{FF2B5EF4-FFF2-40B4-BE49-F238E27FC236}">
                <a16:creationId xmlns:a16="http://schemas.microsoft.com/office/drawing/2014/main" id="{978AB4A2-1021-44D2-8918-3A64C4C444FA}"/>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27653" name="TextBox 5">
            <a:extLst>
              <a:ext uri="{FF2B5EF4-FFF2-40B4-BE49-F238E27FC236}">
                <a16:creationId xmlns:a16="http://schemas.microsoft.com/office/drawing/2014/main" id="{74D93B92-5D6B-43EA-B829-57B77DB44B0A}"/>
              </a:ext>
            </a:extLst>
          </p:cNvPr>
          <p:cNvSpPr txBox="1">
            <a:spLocks noChangeArrowheads="1"/>
          </p:cNvSpPr>
          <p:nvPr/>
        </p:nvSpPr>
        <p:spPr bwMode="auto">
          <a:xfrm>
            <a:off x="8609013" y="6457950"/>
            <a:ext cx="53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3C6286-B761-4D74-9932-187C702534AB}"/>
              </a:ext>
            </a:extLst>
          </p:cNvPr>
          <p:cNvSpPr/>
          <p:nvPr/>
        </p:nvSpPr>
        <p:spPr>
          <a:xfrm>
            <a:off x="1010021" y="718245"/>
            <a:ext cx="5002139" cy="1846659"/>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Meet</a:t>
            </a:r>
          </a:p>
          <a:p>
            <a:pPr algn="ctr">
              <a:defRPr/>
            </a:pPr>
            <a:r>
              <a:rPr lang="en-US" sz="6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Ivor Goodsite!</a:t>
            </a:r>
          </a:p>
        </p:txBody>
      </p:sp>
      <p:sp>
        <p:nvSpPr>
          <p:cNvPr id="10" name="Rectangle 9">
            <a:extLst>
              <a:ext uri="{FF2B5EF4-FFF2-40B4-BE49-F238E27FC236}">
                <a16:creationId xmlns:a16="http://schemas.microsoft.com/office/drawing/2014/main" id="{4BEEAA0E-F590-4609-9123-210D5C096105}"/>
              </a:ext>
            </a:extLst>
          </p:cNvPr>
          <p:cNvSpPr/>
          <p:nvPr/>
        </p:nvSpPr>
        <p:spPr bwMode="auto">
          <a:xfrm>
            <a:off x="653879" y="2818671"/>
            <a:ext cx="1541857" cy="2554545"/>
          </a:xfrm>
          <a:prstGeom prst="rect">
            <a:avLst/>
          </a:prstGeom>
          <a:noFill/>
        </p:spPr>
        <p:txBody>
          <a:bodyPr>
            <a:spAutoFit/>
          </a:bodyPr>
          <a:lstStyle/>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Name: </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Company:</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Job:</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Skills:</a:t>
            </a:r>
          </a:p>
          <a:p>
            <a:pPr>
              <a:defRPr/>
            </a:pPr>
            <a:endPar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Likes:</a:t>
            </a:r>
          </a:p>
          <a:p>
            <a:pPr>
              <a:defRPr/>
            </a:pPr>
            <a:endPar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Dislikes:</a:t>
            </a:r>
          </a:p>
        </p:txBody>
      </p:sp>
      <p:sp>
        <p:nvSpPr>
          <p:cNvPr id="11" name="Rectangle 10">
            <a:extLst>
              <a:ext uri="{FF2B5EF4-FFF2-40B4-BE49-F238E27FC236}">
                <a16:creationId xmlns:a16="http://schemas.microsoft.com/office/drawing/2014/main" id="{E81B32A1-64A7-43B2-B6EA-3A96E8AB85D8}"/>
              </a:ext>
            </a:extLst>
          </p:cNvPr>
          <p:cNvSpPr/>
          <p:nvPr/>
        </p:nvSpPr>
        <p:spPr bwMode="auto">
          <a:xfrm>
            <a:off x="2140890" y="2838415"/>
            <a:ext cx="4303318" cy="2862322"/>
          </a:xfrm>
          <a:prstGeom prst="rect">
            <a:avLst/>
          </a:prstGeom>
          <a:noFill/>
        </p:spPr>
        <p:txBody>
          <a:bodyPr>
            <a:spAutoFit/>
          </a:bodyPr>
          <a:lstStyle/>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Ivor </a:t>
            </a:r>
            <a:r>
              <a:rPr lang="en-US" sz="2000" dirty="0" err="1">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Goodsite</a:t>
            </a:r>
            <a:endPar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Goodsite Construction</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Site Manager</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Environmentally aware, trained first aider</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Construction, big machinery, teaching children the importance of safety</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Incorrect PPE, deep holes, children in danger</a:t>
            </a:r>
          </a:p>
        </p:txBody>
      </p:sp>
      <p:sp>
        <p:nvSpPr>
          <p:cNvPr id="5125" name="TextBox 3">
            <a:extLst>
              <a:ext uri="{FF2B5EF4-FFF2-40B4-BE49-F238E27FC236}">
                <a16:creationId xmlns:a16="http://schemas.microsoft.com/office/drawing/2014/main" id="{F569F4A2-F9A6-414D-BB91-CD538E82F243}"/>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5126" name="TextBox 5">
            <a:extLst>
              <a:ext uri="{FF2B5EF4-FFF2-40B4-BE49-F238E27FC236}">
                <a16:creationId xmlns:a16="http://schemas.microsoft.com/office/drawing/2014/main" id="{1EDC3599-862C-4BB9-A1A0-30F011439AA6}"/>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2</a:t>
            </a:r>
          </a:p>
        </p:txBody>
      </p:sp>
      <p:pic>
        <p:nvPicPr>
          <p:cNvPr id="5128" name="Picture 11" descr="U:\2004 CCS Documents\Ivor Goodsite\Renders\Ivor image for Realm.png">
            <a:extLst>
              <a:ext uri="{FF2B5EF4-FFF2-40B4-BE49-F238E27FC236}">
                <a16:creationId xmlns:a16="http://schemas.microsoft.com/office/drawing/2014/main" id="{567DF4B8-7999-4F36-A76C-E20F4BDC3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500063"/>
            <a:ext cx="2992437"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U:\2004 CCS Documents\Best Practice Hub\2016\Ivor\Ivor\goodsite-construction-logo-final-cmyk.png">
            <a:extLst>
              <a:ext uri="{FF2B5EF4-FFF2-40B4-BE49-F238E27FC236}">
                <a16:creationId xmlns:a16="http://schemas.microsoft.com/office/drawing/2014/main" id="{179D0EB8-142D-4C38-92E2-AC823A5FE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55098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fade">
                                      <p:cBhvr>
                                        <p:cTn id="10" dur="500"/>
                                        <p:tgtEl>
                                          <p:spTgt spid="512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129"/>
                                        </p:tgtEl>
                                        <p:attrNameLst>
                                          <p:attrName>style.visibility</p:attrName>
                                        </p:attrNameLst>
                                      </p:cBhvr>
                                      <p:to>
                                        <p:strVal val="visible"/>
                                      </p:to>
                                    </p:set>
                                    <p:animEffect transition="in" filter="fade">
                                      <p:cBhvr>
                                        <p:cTn id="19"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0A5F51-A380-4DC7-A0CD-4C3C03D9861B}"/>
              </a:ext>
            </a:extLst>
          </p:cNvPr>
          <p:cNvSpPr/>
          <p:nvPr/>
        </p:nvSpPr>
        <p:spPr>
          <a:xfrm>
            <a:off x="2519011" y="718245"/>
            <a:ext cx="5811976" cy="1846659"/>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Meet</a:t>
            </a:r>
          </a:p>
          <a:p>
            <a:pPr algn="ctr">
              <a:defRPr/>
            </a:pPr>
            <a:r>
              <a:rPr lang="en-US" sz="60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Honor Goodsite!</a:t>
            </a:r>
          </a:p>
        </p:txBody>
      </p:sp>
      <p:sp>
        <p:nvSpPr>
          <p:cNvPr id="6" name="Rectangle 5">
            <a:extLst>
              <a:ext uri="{FF2B5EF4-FFF2-40B4-BE49-F238E27FC236}">
                <a16:creationId xmlns:a16="http://schemas.microsoft.com/office/drawing/2014/main" id="{0A653CF0-9FA3-4B5D-B3FE-94FED7A839B2}"/>
              </a:ext>
            </a:extLst>
          </p:cNvPr>
          <p:cNvSpPr/>
          <p:nvPr/>
        </p:nvSpPr>
        <p:spPr bwMode="auto">
          <a:xfrm>
            <a:off x="3059113" y="2698750"/>
            <a:ext cx="1541857" cy="2554545"/>
          </a:xfrm>
          <a:prstGeom prst="rect">
            <a:avLst/>
          </a:prstGeom>
          <a:noFill/>
        </p:spPr>
        <p:txBody>
          <a:bodyPr>
            <a:spAutoFit/>
          </a:bodyPr>
          <a:lstStyle/>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Name: </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Company:</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Job:</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Skills:</a:t>
            </a:r>
          </a:p>
          <a:p>
            <a:pPr>
              <a:defRPr/>
            </a:pPr>
            <a:endPar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Likes:</a:t>
            </a:r>
          </a:p>
          <a:p>
            <a:pPr>
              <a:defRPr/>
            </a:pPr>
            <a:endPar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Dislikes:</a:t>
            </a:r>
          </a:p>
        </p:txBody>
      </p:sp>
      <p:sp>
        <p:nvSpPr>
          <p:cNvPr id="7" name="Rectangle 6">
            <a:extLst>
              <a:ext uri="{FF2B5EF4-FFF2-40B4-BE49-F238E27FC236}">
                <a16:creationId xmlns:a16="http://schemas.microsoft.com/office/drawing/2014/main" id="{DBEF683D-5BBD-40C4-8A6A-824F043B5404}"/>
              </a:ext>
            </a:extLst>
          </p:cNvPr>
          <p:cNvSpPr/>
          <p:nvPr/>
        </p:nvSpPr>
        <p:spPr bwMode="auto">
          <a:xfrm>
            <a:off x="4600970" y="2698750"/>
            <a:ext cx="4303318" cy="2862322"/>
          </a:xfrm>
          <a:prstGeom prst="rect">
            <a:avLst/>
          </a:prstGeom>
          <a:noFill/>
        </p:spPr>
        <p:txBody>
          <a:bodyPr>
            <a:spAutoFit/>
          </a:bodyPr>
          <a:lstStyle/>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Honor Goodsite</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Goodsite Engineering</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Structural Engineer</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Excellent at problem solving, a </a:t>
            </a:r>
            <a:r>
              <a:rPr lang="en-US" sz="2000" dirty="0" err="1">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maths</a:t>
            </a: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 and science whiz!</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Art and promoting careers in construction</a:t>
            </a:r>
          </a:p>
          <a:p>
            <a:pPr>
              <a:defRPr/>
            </a:pPr>
            <a:r>
              <a:rPr lang="en-US" sz="2000"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Untidy looking sites,  litter, unfair treatment or bullying</a:t>
            </a:r>
          </a:p>
        </p:txBody>
      </p:sp>
      <p:sp>
        <p:nvSpPr>
          <p:cNvPr id="6149" name="TextBox 3">
            <a:extLst>
              <a:ext uri="{FF2B5EF4-FFF2-40B4-BE49-F238E27FC236}">
                <a16:creationId xmlns:a16="http://schemas.microsoft.com/office/drawing/2014/main" id="{D3AC3C9E-F780-4110-AF6E-9F1579F8D81C}"/>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6150" name="TextBox 5">
            <a:extLst>
              <a:ext uri="{FF2B5EF4-FFF2-40B4-BE49-F238E27FC236}">
                <a16:creationId xmlns:a16="http://schemas.microsoft.com/office/drawing/2014/main" id="{2BE43B11-F16B-41D0-9A16-6AB8532AE24A}"/>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3</a:t>
            </a:r>
          </a:p>
        </p:txBody>
      </p:sp>
      <p:pic>
        <p:nvPicPr>
          <p:cNvPr id="6154" name="Picture 10" descr="U:\2004 CCS Documents\Ivor Goodsite\Honor Goodsite\Logos\Goodsite Engineering\goodsite engineering.png">
            <a:extLst>
              <a:ext uri="{FF2B5EF4-FFF2-40B4-BE49-F238E27FC236}">
                <a16:creationId xmlns:a16="http://schemas.microsoft.com/office/drawing/2014/main" id="{9D013109-C8FC-4016-A44F-E8B00C37A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31763"/>
            <a:ext cx="1800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U:\2004 CCS Documents\Best Practice Hub\2016\Ivor\Honor\Renders\honor renders hi res\honor waving hi rez.png">
            <a:extLst>
              <a:ext uri="{FF2B5EF4-FFF2-40B4-BE49-F238E27FC236}">
                <a16:creationId xmlns:a16="http://schemas.microsoft.com/office/drawing/2014/main" id="{99558C20-004F-4886-951A-E0126A1AA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908050"/>
            <a:ext cx="28527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154"/>
                                        </p:tgtEl>
                                        <p:attrNameLst>
                                          <p:attrName>style.visibility</p:attrName>
                                        </p:attrNameLst>
                                      </p:cBhvr>
                                      <p:to>
                                        <p:strVal val="visible"/>
                                      </p:to>
                                    </p:set>
                                    <p:animEffect transition="in" filter="fade">
                                      <p:cBhvr>
                                        <p:cTn id="10" dur="500"/>
                                        <p:tgtEl>
                                          <p:spTgt spid="615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FCCA8-11D0-46E9-AF80-01F221531E64}"/>
              </a:ext>
            </a:extLst>
          </p:cNvPr>
          <p:cNvSpPr/>
          <p:nvPr/>
        </p:nvSpPr>
        <p:spPr>
          <a:xfrm>
            <a:off x="2020119" y="222972"/>
            <a:ext cx="5103769" cy="1107996"/>
          </a:xfrm>
          <a:prstGeom prst="rect">
            <a:avLst/>
          </a:prstGeom>
          <a:noFill/>
        </p:spPr>
        <p:txBody>
          <a:bodyPr wrap="none">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Remember…</a:t>
            </a:r>
            <a:endParaRPr lang="en-US" sz="72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endParaRPr>
          </a:p>
        </p:txBody>
      </p:sp>
      <p:sp>
        <p:nvSpPr>
          <p:cNvPr id="13" name="Rounded Rectangle 12">
            <a:extLst>
              <a:ext uri="{FF2B5EF4-FFF2-40B4-BE49-F238E27FC236}">
                <a16:creationId xmlns:a16="http://schemas.microsoft.com/office/drawing/2014/main" id="{77169EF7-118B-4789-9DD4-BAD256D456E1}"/>
              </a:ext>
            </a:extLst>
          </p:cNvPr>
          <p:cNvSpPr>
            <a:spLocks noChangeArrowheads="1"/>
          </p:cNvSpPr>
          <p:nvPr/>
        </p:nvSpPr>
        <p:spPr bwMode="auto">
          <a:xfrm>
            <a:off x="827088" y="1336675"/>
            <a:ext cx="7265987" cy="2879725"/>
          </a:xfrm>
          <a:prstGeom prst="roundRect">
            <a:avLst>
              <a:gd name="adj" fmla="val 8565"/>
            </a:avLst>
          </a:prstGeom>
          <a:solidFill>
            <a:srgbClr val="FCD5B5">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Myriad Pro" pitchFamily="34" charset="0"/>
              </a:rPr>
              <a:t>Building sites are all around us - there may even be one close to your house or school. But remember, although they may look exciting and fun to play in, they can be very dangerous places… especially for children.</a:t>
            </a:r>
          </a:p>
          <a:p>
            <a:pPr eaLnBrk="1" hangingPunct="1">
              <a:spcBef>
                <a:spcPct val="0"/>
              </a:spcBef>
              <a:buFontTx/>
              <a:buNone/>
            </a:pPr>
            <a:endParaRPr lang="en-GB" altLang="en-US" sz="1400">
              <a:latin typeface="Myriad Pro" pitchFamily="34" charset="0"/>
            </a:endParaRPr>
          </a:p>
          <a:p>
            <a:pPr eaLnBrk="1" hangingPunct="1">
              <a:spcBef>
                <a:spcPct val="0"/>
              </a:spcBef>
              <a:buFontTx/>
              <a:buNone/>
            </a:pPr>
            <a:endParaRPr lang="en-GB" altLang="en-US" sz="900">
              <a:latin typeface="Myriad Pro" pitchFamily="34" charset="0"/>
            </a:endParaRPr>
          </a:p>
          <a:p>
            <a:pPr eaLnBrk="1" hangingPunct="1">
              <a:spcBef>
                <a:spcPct val="0"/>
              </a:spcBef>
              <a:buFontTx/>
              <a:buNone/>
            </a:pPr>
            <a:r>
              <a:rPr lang="en-GB" altLang="en-US" sz="2000">
                <a:latin typeface="Myriad Pro" pitchFamily="34" charset="0"/>
              </a:rPr>
              <a:t>When Ivor and Honor are not working, they regularly visit schools to teach children about the dangers that can be found on building sites, and how to stay safe by staying away.</a:t>
            </a:r>
          </a:p>
          <a:p>
            <a:pPr eaLnBrk="1" hangingPunct="1">
              <a:spcBef>
                <a:spcPct val="0"/>
              </a:spcBef>
              <a:buFontTx/>
              <a:buNone/>
            </a:pPr>
            <a:endParaRPr lang="en-GB" altLang="en-US" sz="2000">
              <a:latin typeface="Myriad Pro" pitchFamily="34" charset="0"/>
            </a:endParaRPr>
          </a:p>
          <a:p>
            <a:pPr eaLnBrk="1" hangingPunct="1">
              <a:spcBef>
                <a:spcPct val="0"/>
              </a:spcBef>
              <a:buFontTx/>
              <a:buNone/>
            </a:pPr>
            <a:endParaRPr lang="en-GB" altLang="en-US" sz="1000">
              <a:latin typeface="Myriad Pro" pitchFamily="34" charset="0"/>
            </a:endParaRPr>
          </a:p>
        </p:txBody>
      </p:sp>
      <p:pic>
        <p:nvPicPr>
          <p:cNvPr id="7172" name="Picture 7" descr="U:\2004 CCS Documents\Ivor Goodsite\Photos\2016\Osprey Class 037.JPG">
            <a:extLst>
              <a:ext uri="{FF2B5EF4-FFF2-40B4-BE49-F238E27FC236}">
                <a16:creationId xmlns:a16="http://schemas.microsoft.com/office/drawing/2014/main" id="{9462C74F-B3C5-4F82-9EB9-C9B8E058D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5348288"/>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U:\2004 CCS Documents\Ivor Goodsite\Photos\2016\Osprey Class 037.JPG">
            <a:extLst>
              <a:ext uri="{FF2B5EF4-FFF2-40B4-BE49-F238E27FC236}">
                <a16:creationId xmlns:a16="http://schemas.microsoft.com/office/drawing/2014/main" id="{A473ED3A-8AED-4BB5-B2D5-F471D9702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5348288"/>
            <a:ext cx="3240088"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U:\2004 CCS Documents\Ivor Goodsite\Photos\2016\Osprey Class 037.JPG">
            <a:extLst>
              <a:ext uri="{FF2B5EF4-FFF2-40B4-BE49-F238E27FC236}">
                <a16:creationId xmlns:a16="http://schemas.microsoft.com/office/drawing/2014/main" id="{8F6B245F-9B4E-4D89-BB37-7CF7BD27A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429125"/>
            <a:ext cx="2519362" cy="1890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5" name="TextBox 3">
            <a:extLst>
              <a:ext uri="{FF2B5EF4-FFF2-40B4-BE49-F238E27FC236}">
                <a16:creationId xmlns:a16="http://schemas.microsoft.com/office/drawing/2014/main" id="{F3A6C5FF-C840-483E-A544-D9471FA99786}"/>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7176" name="TextBox 5">
            <a:extLst>
              <a:ext uri="{FF2B5EF4-FFF2-40B4-BE49-F238E27FC236}">
                <a16:creationId xmlns:a16="http://schemas.microsoft.com/office/drawing/2014/main" id="{4009FAFA-FAB5-43E2-8FF0-94BBE91A55CA}"/>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4</a:t>
            </a:r>
          </a:p>
        </p:txBody>
      </p:sp>
      <p:pic>
        <p:nvPicPr>
          <p:cNvPr id="7179" name="Picture 11" descr="U:\2004 CCS Documents\Ivor Goodsite\Photos\2015\_ASN4558 copy.jpg">
            <a:extLst>
              <a:ext uri="{FF2B5EF4-FFF2-40B4-BE49-F238E27FC236}">
                <a16:creationId xmlns:a16="http://schemas.microsoft.com/office/drawing/2014/main" id="{299AEC18-4022-481E-AB90-0245B81CC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4429125"/>
            <a:ext cx="2519362" cy="1890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1" descr="U:\2004 CCS Documents\Ivor Goodsite\Honor Goodsite\Honor Launch photos\Launch\3463.JPG">
            <a:extLst>
              <a:ext uri="{FF2B5EF4-FFF2-40B4-BE49-F238E27FC236}">
                <a16:creationId xmlns:a16="http://schemas.microsoft.com/office/drawing/2014/main" id="{6B1DC464-704F-4FB1-B5A0-508FB476F1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429125"/>
            <a:ext cx="2519363" cy="1890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fade">
                                      <p:cBhvr>
                                        <p:cTn id="13" dur="500"/>
                                        <p:tgtEl>
                                          <p:spTgt spid="7177"/>
                                        </p:tgtEl>
                                      </p:cBhvr>
                                    </p:animEffect>
                                  </p:childTnLst>
                                </p:cTn>
                              </p:par>
                              <p:par>
                                <p:cTn id="14" presetID="10" presetClass="entr" presetSubtype="0" fill="hold" nodeType="with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fade">
                                      <p:cBhvr>
                                        <p:cTn id="16" dur="500"/>
                                        <p:tgtEl>
                                          <p:spTgt spid="717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F98A8F-028E-45C7-998F-739649CACC2B}"/>
              </a:ext>
            </a:extLst>
          </p:cNvPr>
          <p:cNvSpPr/>
          <p:nvPr/>
        </p:nvSpPr>
        <p:spPr>
          <a:xfrm>
            <a:off x="143731" y="1772816"/>
            <a:ext cx="8856538" cy="3139321"/>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What machinery</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might you see</a:t>
            </a:r>
          </a:p>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on a building site? </a:t>
            </a:r>
          </a:p>
        </p:txBody>
      </p:sp>
      <p:sp>
        <p:nvSpPr>
          <p:cNvPr id="8195" name="TextBox 3">
            <a:extLst>
              <a:ext uri="{FF2B5EF4-FFF2-40B4-BE49-F238E27FC236}">
                <a16:creationId xmlns:a16="http://schemas.microsoft.com/office/drawing/2014/main" id="{2798C363-6854-49B9-972A-5ACA58E6160C}"/>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8196" name="TextBox 5">
            <a:extLst>
              <a:ext uri="{FF2B5EF4-FFF2-40B4-BE49-F238E27FC236}">
                <a16:creationId xmlns:a16="http://schemas.microsoft.com/office/drawing/2014/main" id="{89455283-E4C2-40CB-A81C-2229F99E7028}"/>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74F62-9055-430F-BEF8-602C987FAA84}"/>
              </a:ext>
            </a:extLst>
          </p:cNvPr>
          <p:cNvSpPr/>
          <p:nvPr/>
        </p:nvSpPr>
        <p:spPr>
          <a:xfrm>
            <a:off x="2303748" y="440740"/>
            <a:ext cx="4536504"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Digger</a:t>
            </a:r>
          </a:p>
        </p:txBody>
      </p:sp>
      <p:sp>
        <p:nvSpPr>
          <p:cNvPr id="9219" name="TextBox 3">
            <a:extLst>
              <a:ext uri="{FF2B5EF4-FFF2-40B4-BE49-F238E27FC236}">
                <a16:creationId xmlns:a16="http://schemas.microsoft.com/office/drawing/2014/main" id="{E38BCB67-BF1F-4686-A3C5-5157D5A2FBEB}"/>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9220" name="TextBox 5">
            <a:extLst>
              <a:ext uri="{FF2B5EF4-FFF2-40B4-BE49-F238E27FC236}">
                <a16:creationId xmlns:a16="http://schemas.microsoft.com/office/drawing/2014/main" id="{5B724841-114D-487E-8690-9AEC10C3B0E3}"/>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6</a:t>
            </a:r>
          </a:p>
        </p:txBody>
      </p:sp>
      <p:pic>
        <p:nvPicPr>
          <p:cNvPr id="9221" name="Picture 6" descr="U:\2004 CCS Documents\Ivor Goodsite\Photos\2011\Ivor in digger.jpg">
            <a:extLst>
              <a:ext uri="{FF2B5EF4-FFF2-40B4-BE49-F238E27FC236}">
                <a16:creationId xmlns:a16="http://schemas.microsoft.com/office/drawing/2014/main" id="{9D779FF7-9062-41F6-BDEF-D66827274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133600"/>
            <a:ext cx="5400675" cy="303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fade">
                                      <p:cBhvr>
                                        <p:cTn id="1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36CE-22BF-4040-BF83-CC06F9B2C2B8}"/>
              </a:ext>
            </a:extLst>
          </p:cNvPr>
          <p:cNvSpPr/>
          <p:nvPr/>
        </p:nvSpPr>
        <p:spPr>
          <a:xfrm>
            <a:off x="0" y="376788"/>
            <a:ext cx="9144000"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Crane</a:t>
            </a:r>
          </a:p>
        </p:txBody>
      </p:sp>
      <p:sp>
        <p:nvSpPr>
          <p:cNvPr id="10243" name="TextBox 3">
            <a:extLst>
              <a:ext uri="{FF2B5EF4-FFF2-40B4-BE49-F238E27FC236}">
                <a16:creationId xmlns:a16="http://schemas.microsoft.com/office/drawing/2014/main" id="{6A550A28-EC5E-4E85-A7FA-5B594167358F}"/>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0244" name="TextBox 5">
            <a:extLst>
              <a:ext uri="{FF2B5EF4-FFF2-40B4-BE49-F238E27FC236}">
                <a16:creationId xmlns:a16="http://schemas.microsoft.com/office/drawing/2014/main" id="{423C91A4-18D5-43B7-B08B-C3CD76D42FE8}"/>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7</a:t>
            </a:r>
          </a:p>
        </p:txBody>
      </p:sp>
      <p:pic>
        <p:nvPicPr>
          <p:cNvPr id="10245" name="Picture 6" descr="U:\2004 CCS Documents\Scheme Photos\Site\Good practice\Appearance\inside page 1.jpg">
            <a:extLst>
              <a:ext uri="{FF2B5EF4-FFF2-40B4-BE49-F238E27FC236}">
                <a16:creationId xmlns:a16="http://schemas.microsoft.com/office/drawing/2014/main" id="{156614AC-2969-4373-B5CF-09D064BD7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916113"/>
            <a:ext cx="5399088"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4BD3DD-471F-47E3-86C6-BB22BCAD1A68}"/>
              </a:ext>
            </a:extLst>
          </p:cNvPr>
          <p:cNvSpPr/>
          <p:nvPr/>
        </p:nvSpPr>
        <p:spPr>
          <a:xfrm>
            <a:off x="2303748" y="440740"/>
            <a:ext cx="4536504" cy="1107996"/>
          </a:xfrm>
          <a:prstGeom prst="rect">
            <a:avLst/>
          </a:prstGeom>
          <a:noFill/>
        </p:spPr>
        <p:txBody>
          <a:bodyPr>
            <a:spAutoFit/>
          </a:bodyPr>
          <a:lstStyle/>
          <a:p>
            <a:pPr algn="ctr">
              <a:defRPr/>
            </a:pPr>
            <a:r>
              <a:rPr lang="en-US" sz="6600" b="1" dirty="0">
                <a:ln w="18415" cmpd="sng">
                  <a:solidFill>
                    <a:srgbClr val="FFFFFF"/>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Myriad Pro" pitchFamily="34" charset="0"/>
                <a:cs typeface="Arial" charset="0"/>
              </a:rPr>
              <a:t>Bulldozer</a:t>
            </a:r>
          </a:p>
        </p:txBody>
      </p:sp>
      <p:pic>
        <p:nvPicPr>
          <p:cNvPr id="10" name="Picture 6" descr="bulldozer2">
            <a:extLst>
              <a:ext uri="{FF2B5EF4-FFF2-40B4-BE49-F238E27FC236}">
                <a16:creationId xmlns:a16="http://schemas.microsoft.com/office/drawing/2014/main" id="{7706C08E-EF3A-4256-A0AD-D27D7ACBB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700213"/>
            <a:ext cx="5267325" cy="394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TextBox 3">
            <a:extLst>
              <a:ext uri="{FF2B5EF4-FFF2-40B4-BE49-F238E27FC236}">
                <a16:creationId xmlns:a16="http://schemas.microsoft.com/office/drawing/2014/main" id="{4841172A-4AB1-4620-9DE0-2852AF5AF961}"/>
              </a:ext>
            </a:extLst>
          </p:cNvPr>
          <p:cNvSpPr txBox="1">
            <a:spLocks noChangeArrowheads="1"/>
          </p:cNvSpPr>
          <p:nvPr/>
        </p:nvSpPr>
        <p:spPr bwMode="auto">
          <a:xfrm>
            <a:off x="7235825" y="6542088"/>
            <a:ext cx="1512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Myriad Pro" pitchFamily="34" charset="0"/>
              </a:rPr>
              <a:t>Ivor Goodsite 2016 </a:t>
            </a:r>
            <a:r>
              <a:rPr lang="en-GB" altLang="en-US" sz="1800">
                <a:latin typeface="Myriad Pro" pitchFamily="34" charset="0"/>
              </a:rPr>
              <a:t>	</a:t>
            </a:r>
          </a:p>
        </p:txBody>
      </p:sp>
      <p:sp>
        <p:nvSpPr>
          <p:cNvPr id="11269" name="TextBox 5">
            <a:extLst>
              <a:ext uri="{FF2B5EF4-FFF2-40B4-BE49-F238E27FC236}">
                <a16:creationId xmlns:a16="http://schemas.microsoft.com/office/drawing/2014/main" id="{A503915D-D18B-4C71-936A-F166BC3725C2}"/>
              </a:ext>
            </a:extLst>
          </p:cNvPr>
          <p:cNvSpPr txBox="1">
            <a:spLocks noChangeArrowheads="1"/>
          </p:cNvSpPr>
          <p:nvPr/>
        </p:nvSpPr>
        <p:spPr bwMode="auto">
          <a:xfrm>
            <a:off x="8609013" y="64579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Myriad Pro"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33362CB5893D4CA8C1E47F55946159" ma:contentTypeVersion="13" ma:contentTypeDescription="Create a new document." ma:contentTypeScope="" ma:versionID="88dc4fddc2be6c14f4867e8911fad34a">
  <xsd:schema xmlns:xsd="http://www.w3.org/2001/XMLSchema" xmlns:xs="http://www.w3.org/2001/XMLSchema" xmlns:p="http://schemas.microsoft.com/office/2006/metadata/properties" xmlns:ns3="8da0abd1-7652-4bdd-91c0-0dc5e593e348" xmlns:ns4="6016597d-9a9b-480f-83fa-0d43fab08147" targetNamespace="http://schemas.microsoft.com/office/2006/metadata/properties" ma:root="true" ma:fieldsID="0c1b35058b7301b921d70d6dcb24369c" ns3:_="" ns4:_="">
    <xsd:import namespace="8da0abd1-7652-4bdd-91c0-0dc5e593e348"/>
    <xsd:import namespace="6016597d-9a9b-480f-83fa-0d43fab081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a0abd1-7652-4bdd-91c0-0dc5e593e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16597d-9a9b-480f-83fa-0d43fab081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486824-DF49-480D-949C-9E8CE78E2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a0abd1-7652-4bdd-91c0-0dc5e593e348"/>
    <ds:schemaRef ds:uri="6016597d-9a9b-480f-83fa-0d43fab081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B8CC5A-9D92-49D9-86BC-AF3047FD5371}">
  <ds:schemaRefs>
    <ds:schemaRef ds:uri="http://schemas.microsoft.com/sharepoint/v3/contenttype/forms"/>
  </ds:schemaRefs>
</ds:datastoreItem>
</file>

<file path=customXml/itemProps3.xml><?xml version="1.0" encoding="utf-8"?>
<ds:datastoreItem xmlns:ds="http://schemas.openxmlformats.org/officeDocument/2006/customXml" ds:itemID="{40DDD395-7F32-4AF2-BEB5-5A141ABDAF52}">
  <ds:schemaRefs>
    <ds:schemaRef ds:uri="http://purl.org/dc/elements/1.1/"/>
    <ds:schemaRef ds:uri="8da0abd1-7652-4bdd-91c0-0dc5e593e348"/>
    <ds:schemaRef ds:uri="6016597d-9a9b-480f-83fa-0d43fab08147"/>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2513</TotalTime>
  <Words>743</Words>
  <Application>Microsoft Office PowerPoint</Application>
  <PresentationFormat>On-screen Show (4:3)</PresentationFormat>
  <Paragraphs>205</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Considerate Constructors Scheme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Goodall</dc:creator>
  <cp:lastModifiedBy>Richard Ormiston</cp:lastModifiedBy>
  <cp:revision>113</cp:revision>
  <dcterms:created xsi:type="dcterms:W3CDTF">2013-05-29T15:16:49Z</dcterms:created>
  <dcterms:modified xsi:type="dcterms:W3CDTF">2020-04-27T11:46:08Z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0x010100AB33362CB5893D4CA8C1E47F55946159</vt:lpwstr>
  </property>
</Properties>
</file>